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heme/themeOverride2.xml" ContentType="application/vnd.openxmlformats-officedocument.themeOverrid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heme/themeOverride3.xml" ContentType="application/vnd.openxmlformats-officedocument.themeOverride+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2"/>
  </p:sldMasterIdLst>
  <p:notesMasterIdLst>
    <p:notesMasterId r:id="rId25"/>
  </p:notesMasterIdLst>
  <p:sldIdLst>
    <p:sldId id="256" r:id="rId3"/>
    <p:sldId id="258" r:id="rId4"/>
    <p:sldId id="1697" r:id="rId5"/>
    <p:sldId id="1695" r:id="rId6"/>
    <p:sldId id="1696" r:id="rId7"/>
    <p:sldId id="1701" r:id="rId8"/>
    <p:sldId id="1723" r:id="rId9"/>
    <p:sldId id="1700" r:id="rId10"/>
    <p:sldId id="1725" r:id="rId11"/>
    <p:sldId id="1726" r:id="rId12"/>
    <p:sldId id="1727" r:id="rId13"/>
    <p:sldId id="1728" r:id="rId14"/>
    <p:sldId id="1729" r:id="rId15"/>
    <p:sldId id="1730" r:id="rId16"/>
    <p:sldId id="1731" r:id="rId17"/>
    <p:sldId id="1732" r:id="rId18"/>
    <p:sldId id="1733" r:id="rId19"/>
    <p:sldId id="1734" r:id="rId20"/>
    <p:sldId id="1735" r:id="rId21"/>
    <p:sldId id="1736" r:id="rId22"/>
    <p:sldId id="1737" r:id="rId23"/>
    <p:sldId id="1738"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83A9"/>
    <a:srgbClr val="39BAE8"/>
    <a:srgbClr val="42BDE9"/>
    <a:srgbClr val="FFBFBE"/>
    <a:srgbClr val="92D9F2"/>
    <a:srgbClr val="E6E6E6"/>
    <a:srgbClr val="FCBA40"/>
    <a:srgbClr val="FFDA93"/>
    <a:srgbClr val="FFC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9" autoAdjust="0"/>
    <p:restoredTop sz="95539" autoAdjust="0"/>
  </p:normalViewPr>
  <p:slideViewPr>
    <p:cSldViewPr snapToGrid="0">
      <p:cViewPr varScale="1">
        <p:scale>
          <a:sx n="109" d="100"/>
          <a:sy n="109" d="100"/>
        </p:scale>
        <p:origin x="148" y="8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Now, let me introduce the method and result of accuracy part in our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Since the goal of this project is to predict the future sales and there are many features showing impact</a:t>
            </a:r>
            <a:r>
              <a:rPr lang="en-US" altLang="zh-CN"/>
              <a:t> </a:t>
            </a:r>
            <a:r>
              <a:rPr lang="zh-CN" altLang="en-US"/>
              <a:t>to the sales, we choose LightGBM, a powerful regression model, to train this large amount of data</a:t>
            </a:r>
            <a:r>
              <a:rPr lang="en-US" altLang="zh-CN"/>
              <a:t> </a:t>
            </a:r>
            <a:r>
              <a:rPr lang="zh-CN" altLang="en-US"/>
              <a:t>and do the prediction.</a:t>
            </a:r>
          </a:p>
          <a:p>
            <a:r>
              <a:rPr lang="zh-CN" altLang="en-US"/>
              <a:t>LightGBM is an improved </a:t>
            </a:r>
            <a:r>
              <a:rPr lang="en-US" altLang="zh-CN"/>
              <a:t>and faster </a:t>
            </a:r>
            <a:r>
              <a:rPr lang="zh-CN" altLang="en-US"/>
              <a:t>version of GBDT.</a:t>
            </a:r>
            <a:r>
              <a:rPr lang="en-US" altLang="zh-CN"/>
              <a:t> </a:t>
            </a:r>
            <a:r>
              <a:rPr lang="zh-CN" altLang="en-US"/>
              <a:t>GBDT</a:t>
            </a:r>
            <a:r>
              <a:rPr lang="en-US" altLang="zh-CN"/>
              <a:t>’s code is shown as figure.</a:t>
            </a:r>
          </a:p>
          <a:p>
            <a:r>
              <a:rPr lang="en-US" altLang="zh-CN"/>
              <a:t>On GBDT’s basis, LightGBM use GOSS to obtain more accurate results, and use EFB to minimize the conflict ratio.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In the actual model training and testing, in order to predict the sales data from d_1942 to d_1969,</a:t>
            </a:r>
            <a:r>
              <a:rPr lang="en-US" altLang="zh-CN">
                <a:sym typeface="+mn-ea"/>
              </a:rPr>
              <a:t> </a:t>
            </a:r>
            <a:r>
              <a:rPr lang="zh-CN" altLang="en-US">
                <a:sym typeface="+mn-ea"/>
              </a:rPr>
              <a:t>we use data from d_1 to d_1941,and put them into the</a:t>
            </a:r>
            <a:r>
              <a:rPr lang="en-US" altLang="zh-CN">
                <a:sym typeface="+mn-ea"/>
              </a:rPr>
              <a:t> </a:t>
            </a:r>
            <a:r>
              <a:rPr lang="zh-CN" altLang="en-US">
                <a:sym typeface="+mn-ea"/>
              </a:rPr>
              <a:t>model for training.</a:t>
            </a:r>
            <a:endParaRPr lang="zh-CN" altLang="en-US"/>
          </a:p>
          <a:p>
            <a:r>
              <a:rPr lang="zh-CN" altLang="en-US">
                <a:sym typeface="+mn-ea"/>
              </a:rPr>
              <a:t>The evaluation is based on the RMSSE between the</a:t>
            </a:r>
            <a:r>
              <a:rPr lang="en-US" altLang="zh-CN">
                <a:sym typeface="+mn-ea"/>
              </a:rPr>
              <a:t> </a:t>
            </a:r>
            <a:r>
              <a:rPr lang="zh-CN" altLang="en-US">
                <a:sym typeface="+mn-ea"/>
              </a:rPr>
              <a:t>true value and prediction value. </a:t>
            </a:r>
            <a:r>
              <a:rPr lang="en-US" altLang="zh-CN"/>
              <a:t>Our final private score is 0.62812.</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Now, it’s time to introduce the methods of uncertainty part in our project.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All the regression analysis functions mentioned are essentially a conditional expectation function. But more often, we don’t want to just study the expectation of Y, but also to explore the complete distribution of Y, or maybe in some cases, we prefer to know a quantile of Y.</a:t>
            </a:r>
          </a:p>
          <a:p>
            <a:r>
              <a:rPr lang="en-US" altLang="zh-CN" dirty="0">
                <a:sym typeface="+mn-ea"/>
              </a:rPr>
              <a:t>The quantile loss differs depending on different quantile, for higher quantiles, more negative errors are penalized and for lower quantiles, more positive errors are penalized. </a:t>
            </a:r>
            <a:endParaRPr lang="en-US" altLang="zh-CN" dirty="0"/>
          </a:p>
          <a:p>
            <a:endParaRPr lang="en-US" altLang="zh-CN" dirty="0"/>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a:sym typeface="+mn-ea"/>
              </a:rPr>
              <a:t>Due to the time periodic data, we consider using</a:t>
            </a:r>
            <a:r>
              <a:rPr lang="en-US">
                <a:sym typeface="+mn-ea"/>
              </a:rPr>
              <a:t> </a:t>
            </a:r>
            <a:r>
              <a:rPr>
                <a:sym typeface="+mn-ea"/>
              </a:rPr>
              <a:t>Artificial neural network</a:t>
            </a:r>
            <a:r>
              <a:rPr lang="en-US">
                <a:sym typeface="+mn-ea"/>
              </a:rPr>
              <a:t> and LSTM. Their general structure is shown in the figure.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sym typeface="+mn-ea"/>
              </a:rPr>
              <a:t>W</a:t>
            </a:r>
            <a:r>
              <a:rPr>
                <a:sym typeface="+mn-ea"/>
              </a:rPr>
              <a:t>e consider directly using the basic neural network to predict the future sales</a:t>
            </a:r>
            <a:r>
              <a:rPr lang="en-US">
                <a:sym typeface="+mn-ea"/>
              </a:rPr>
              <a:t> </a:t>
            </a:r>
            <a:r>
              <a:rPr>
                <a:sym typeface="+mn-ea"/>
              </a:rPr>
              <a:t>situation and make the uncertainty estimates</a:t>
            </a:r>
            <a:r>
              <a:rPr lang="en-US">
                <a:sym typeface="+mn-ea"/>
              </a:rPr>
              <a:t> first</a:t>
            </a:r>
            <a:r>
              <a:rPr>
                <a:sym typeface="+mn-ea"/>
              </a:rPr>
              <a:t>.</a:t>
            </a:r>
          </a:p>
          <a:p>
            <a:r>
              <a:rPr>
                <a:sym typeface="+mn-ea"/>
              </a:rPr>
              <a:t>For quanti</a:t>
            </a:r>
            <a:r>
              <a:rPr lang="en-US">
                <a:sym typeface="+mn-ea"/>
              </a:rPr>
              <a:t>le</a:t>
            </a:r>
            <a:r>
              <a:rPr>
                <a:sym typeface="+mn-ea"/>
              </a:rPr>
              <a:t> regression, we set a special loss function.</a:t>
            </a:r>
          </a:p>
          <a:p>
            <a:r>
              <a:rPr>
                <a:sym typeface="+mn-ea"/>
              </a:rPr>
              <a:t>We input the preprocessed</a:t>
            </a:r>
            <a:r>
              <a:rPr lang="en-US">
                <a:sym typeface="+mn-ea"/>
              </a:rPr>
              <a:t> </a:t>
            </a:r>
            <a:r>
              <a:rPr>
                <a:sym typeface="+mn-ea"/>
              </a:rPr>
              <a:t>training data into the model for training. Among them, each line of training data includes sales data</a:t>
            </a:r>
            <a:r>
              <a:rPr lang="en-US">
                <a:sym typeface="+mn-ea"/>
              </a:rPr>
              <a:t> </a:t>
            </a:r>
            <a:r>
              <a:rPr>
                <a:sym typeface="+mn-ea"/>
              </a:rPr>
              <a:t>information under a specific hierarchy. Then, for different quantiles, we use the trained model to predict respectively and save it to</a:t>
            </a:r>
            <a:r>
              <a:rPr lang="en-US">
                <a:sym typeface="+mn-ea"/>
              </a:rPr>
              <a:t> </a:t>
            </a:r>
            <a:r>
              <a:rPr>
                <a:sym typeface="+mn-ea"/>
              </a:rPr>
              <a:t>the </a:t>
            </a:r>
            <a:r>
              <a:rPr lang="en-US">
                <a:sym typeface="+mn-ea"/>
              </a:rPr>
              <a:t> submission </a:t>
            </a:r>
            <a:r>
              <a:rPr>
                <a:sym typeface="+mn-ea"/>
              </a:rPr>
              <a:t>file.</a:t>
            </a: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6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18" name="矩形 17"/>
          <p:cNvSpPr/>
          <p:nvPr userDrawn="1"/>
        </p:nvSpPr>
        <p:spPr>
          <a:xfrm>
            <a:off x="0" y="0"/>
            <a:ext cx="12192000" cy="6858000"/>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userDrawn="1"/>
        </p:nvSpPr>
        <p:spPr>
          <a:xfrm>
            <a:off x="7698671" y="715249"/>
            <a:ext cx="3530051" cy="3530051"/>
          </a:xfrm>
          <a:prstGeom prst="ellipse">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userDrawn="1"/>
        </p:nvSpPr>
        <p:spPr bwMode="auto">
          <a:xfrm>
            <a:off x="0" y="1699690"/>
            <a:ext cx="12192000" cy="5158309"/>
          </a:xfrm>
          <a:custGeom>
            <a:avLst/>
            <a:gdLst>
              <a:gd name="connsiteX0" fmla="*/ 9136649 w 12192000"/>
              <a:gd name="connsiteY0" fmla="*/ 19 h 5158309"/>
              <a:gd name="connsiteX1" fmla="*/ 12127529 w 12192000"/>
              <a:gd name="connsiteY1" fmla="*/ 961461 h 5158309"/>
              <a:gd name="connsiteX2" fmla="*/ 12192000 w 12192000"/>
              <a:gd name="connsiteY2" fmla="*/ 999249 h 5158309"/>
              <a:gd name="connsiteX3" fmla="*/ 12192000 w 12192000"/>
              <a:gd name="connsiteY3" fmla="*/ 5158309 h 5158309"/>
              <a:gd name="connsiteX4" fmla="*/ 0 w 12192000"/>
              <a:gd name="connsiteY4" fmla="*/ 5158309 h 5158309"/>
              <a:gd name="connsiteX5" fmla="*/ 0 w 12192000"/>
              <a:gd name="connsiteY5" fmla="*/ 4381506 h 5158309"/>
              <a:gd name="connsiteX6" fmla="*/ 766800 w 12192000"/>
              <a:gd name="connsiteY6" fmla="*/ 4316986 h 5158309"/>
              <a:gd name="connsiteX7" fmla="*/ 8952198 w 12192000"/>
              <a:gd name="connsiteY7" fmla="*/ 2840206 h 5158309"/>
              <a:gd name="connsiteX8" fmla="*/ 8329819 w 12192000"/>
              <a:gd name="connsiteY8" fmla="*/ 1097121 h 5158309"/>
              <a:gd name="connsiteX9" fmla="*/ 8478005 w 12192000"/>
              <a:gd name="connsiteY9" fmla="*/ 73404 h 5158309"/>
              <a:gd name="connsiteX10" fmla="*/ 9136649 w 12192000"/>
              <a:gd name="connsiteY10" fmla="*/ 19 h 515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8309">
                <a:moveTo>
                  <a:pt x="9136649" y="19"/>
                </a:moveTo>
                <a:cubicBezTo>
                  <a:pt x="10314094" y="3991"/>
                  <a:pt x="11572111" y="642470"/>
                  <a:pt x="12127529" y="961461"/>
                </a:cubicBezTo>
                <a:lnTo>
                  <a:pt x="12192000" y="999249"/>
                </a:lnTo>
                <a:lnTo>
                  <a:pt x="12192000" y="5158309"/>
                </a:lnTo>
                <a:lnTo>
                  <a:pt x="0" y="5158309"/>
                </a:lnTo>
                <a:lnTo>
                  <a:pt x="0" y="4381506"/>
                </a:lnTo>
                <a:lnTo>
                  <a:pt x="766800" y="4316986"/>
                </a:lnTo>
                <a:cubicBezTo>
                  <a:pt x="4095417" y="4019555"/>
                  <a:pt x="7729668" y="3545741"/>
                  <a:pt x="8952198" y="2840206"/>
                </a:cubicBezTo>
                <a:cubicBezTo>
                  <a:pt x="11397259" y="1429137"/>
                  <a:pt x="8329819" y="1097121"/>
                  <a:pt x="8329819" y="1097121"/>
                </a:cubicBezTo>
                <a:cubicBezTo>
                  <a:pt x="8329819" y="1097121"/>
                  <a:pt x="6655323" y="516093"/>
                  <a:pt x="8478005" y="73404"/>
                </a:cubicBezTo>
                <a:cubicBezTo>
                  <a:pt x="8691022" y="21527"/>
                  <a:pt x="8912374" y="-737"/>
                  <a:pt x="9136649" y="19"/>
                </a:cubicBezTo>
                <a:close/>
              </a:path>
            </a:pathLst>
          </a:custGeom>
          <a:solidFill>
            <a:schemeClr val="bg1">
              <a:alpha val="20000"/>
            </a:schemeClr>
          </a:solidFill>
          <a:ln>
            <a:noFill/>
          </a:ln>
        </p:spPr>
        <p:txBody>
          <a:bodyPr vert="horz" wrap="square" lIns="91440" tIns="45720" rIns="91440" bIns="45720" numCol="1" anchor="t" anchorCtr="0" compatLnSpc="1">
            <a:noAutofit/>
          </a:bodyPr>
          <a:lstStyle/>
          <a:p>
            <a:endParaRPr lang="zh-CN" altLang="en-US"/>
          </a:p>
        </p:txBody>
      </p:sp>
      <p:sp>
        <p:nvSpPr>
          <p:cNvPr id="40" name="Freeform 9"/>
          <p:cNvSpPr/>
          <p:nvPr userDrawn="1"/>
        </p:nvSpPr>
        <p:spPr bwMode="auto">
          <a:xfrm>
            <a:off x="5358307" y="2039469"/>
            <a:ext cx="6070237" cy="3380331"/>
          </a:xfrm>
          <a:custGeom>
            <a:avLst/>
            <a:gdLst>
              <a:gd name="T0" fmla="*/ 0 w 4357"/>
              <a:gd name="T1" fmla="*/ 592 h 2429"/>
              <a:gd name="T2" fmla="*/ 3232 w 4357"/>
              <a:gd name="T3" fmla="*/ 592 h 2429"/>
              <a:gd name="T4" fmla="*/ 2777 w 4357"/>
              <a:gd name="T5" fmla="*/ 1195 h 2429"/>
              <a:gd name="T6" fmla="*/ 2621 w 4357"/>
              <a:gd name="T7" fmla="*/ 1265 h 2429"/>
              <a:gd name="T8" fmla="*/ 2848 w 4357"/>
              <a:gd name="T9" fmla="*/ 1644 h 2429"/>
              <a:gd name="T10" fmla="*/ 3040 w 4357"/>
              <a:gd name="T11" fmla="*/ 2304 h 2429"/>
              <a:gd name="T12" fmla="*/ 0 w 4357"/>
              <a:gd name="T13" fmla="*/ 2208 h 2429"/>
              <a:gd name="T14" fmla="*/ 0 w 4357"/>
              <a:gd name="T15" fmla="*/ 592 h 2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7" h="2429">
                <a:moveTo>
                  <a:pt x="0" y="592"/>
                </a:moveTo>
                <a:cubicBezTo>
                  <a:pt x="0" y="592"/>
                  <a:pt x="1964" y="0"/>
                  <a:pt x="3232" y="592"/>
                </a:cubicBezTo>
                <a:cubicBezTo>
                  <a:pt x="4357" y="1117"/>
                  <a:pt x="3079" y="1186"/>
                  <a:pt x="2777" y="1195"/>
                </a:cubicBezTo>
                <a:cubicBezTo>
                  <a:pt x="2718" y="1196"/>
                  <a:pt x="2661" y="1221"/>
                  <a:pt x="2621" y="1265"/>
                </a:cubicBezTo>
                <a:cubicBezTo>
                  <a:pt x="2553" y="1339"/>
                  <a:pt x="2523" y="1471"/>
                  <a:pt x="2848" y="1644"/>
                </a:cubicBezTo>
                <a:cubicBezTo>
                  <a:pt x="3368" y="1920"/>
                  <a:pt x="3396" y="2196"/>
                  <a:pt x="3040" y="2304"/>
                </a:cubicBezTo>
                <a:cubicBezTo>
                  <a:pt x="2629" y="2429"/>
                  <a:pt x="0" y="2208"/>
                  <a:pt x="0" y="2208"/>
                </a:cubicBezTo>
                <a:lnTo>
                  <a:pt x="0" y="592"/>
                </a:lnTo>
                <a:close/>
              </a:path>
            </a:pathLst>
          </a:custGeom>
          <a:gradFill>
            <a:gsLst>
              <a:gs pos="100000">
                <a:schemeClr val="accent2"/>
              </a:gs>
              <a:gs pos="23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35" name="Freeform 5"/>
          <p:cNvSpPr/>
          <p:nvPr userDrawn="1"/>
        </p:nvSpPr>
        <p:spPr bwMode="auto">
          <a:xfrm>
            <a:off x="2743200" y="3636650"/>
            <a:ext cx="9448800" cy="3221350"/>
          </a:xfrm>
          <a:custGeom>
            <a:avLst/>
            <a:gdLst>
              <a:gd name="T0" fmla="*/ 0 w 4860"/>
              <a:gd name="T1" fmla="*/ 1468 h 1672"/>
              <a:gd name="T2" fmla="*/ 3924 w 4860"/>
              <a:gd name="T3" fmla="*/ 920 h 1672"/>
              <a:gd name="T4" fmla="*/ 3756 w 4860"/>
              <a:gd name="T5" fmla="*/ 416 h 1672"/>
              <a:gd name="T6" fmla="*/ 3796 w 4860"/>
              <a:gd name="T7" fmla="*/ 120 h 1672"/>
              <a:gd name="T8" fmla="*/ 4860 w 4860"/>
              <a:gd name="T9" fmla="*/ 428 h 1672"/>
              <a:gd name="T10" fmla="*/ 4860 w 4860"/>
              <a:gd name="T11" fmla="*/ 1672 h 1672"/>
              <a:gd name="T12" fmla="*/ 0 w 4860"/>
              <a:gd name="T13" fmla="*/ 1672 h 1672"/>
              <a:gd name="T14" fmla="*/ 0 w 4860"/>
              <a:gd name="T15" fmla="*/ 1468 h 1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0" h="1672">
                <a:moveTo>
                  <a:pt x="0" y="1468"/>
                </a:moveTo>
                <a:cubicBezTo>
                  <a:pt x="0" y="1468"/>
                  <a:pt x="3264" y="1328"/>
                  <a:pt x="3924" y="920"/>
                </a:cubicBezTo>
                <a:cubicBezTo>
                  <a:pt x="4584" y="512"/>
                  <a:pt x="3756" y="416"/>
                  <a:pt x="3756" y="416"/>
                </a:cubicBezTo>
                <a:cubicBezTo>
                  <a:pt x="3756" y="416"/>
                  <a:pt x="3304" y="248"/>
                  <a:pt x="3796" y="120"/>
                </a:cubicBezTo>
                <a:cubicBezTo>
                  <a:pt x="4256" y="0"/>
                  <a:pt x="4860" y="428"/>
                  <a:pt x="4860" y="428"/>
                </a:cubicBezTo>
                <a:cubicBezTo>
                  <a:pt x="4860" y="1672"/>
                  <a:pt x="4860" y="1672"/>
                  <a:pt x="4860" y="1672"/>
                </a:cubicBezTo>
                <a:cubicBezTo>
                  <a:pt x="0" y="1672"/>
                  <a:pt x="0" y="1672"/>
                  <a:pt x="0" y="1672"/>
                </a:cubicBezTo>
                <a:lnTo>
                  <a:pt x="0" y="1468"/>
                </a:lnTo>
                <a:close/>
              </a:path>
            </a:pathLst>
          </a:custGeom>
          <a:gradFill>
            <a:gsLst>
              <a:gs pos="100000">
                <a:schemeClr val="accent2"/>
              </a:gs>
              <a:gs pos="6000">
                <a:schemeClr val="bg1"/>
              </a:gs>
            </a:gsLst>
            <a:lin ang="0" scaled="0"/>
          </a:gradFill>
          <a:ln>
            <a:noFill/>
          </a:ln>
        </p:spPr>
        <p:txBody>
          <a:bodyPr vert="horz" wrap="square" lIns="91440" tIns="45720" rIns="91440" bIns="45720" numCol="1" anchor="t" anchorCtr="0" compatLnSpc="1"/>
          <a:lstStyle/>
          <a:p>
            <a:endParaRPr lang="zh-CN" altLang="en-US"/>
          </a:p>
        </p:txBody>
      </p:sp>
      <p:sp>
        <p:nvSpPr>
          <p:cNvPr id="29" name="任意多边形: 形状 28"/>
          <p:cNvSpPr/>
          <p:nvPr userDrawn="1"/>
        </p:nvSpPr>
        <p:spPr>
          <a:xfrm>
            <a:off x="0" y="1"/>
            <a:ext cx="4362450" cy="3919337"/>
          </a:xfrm>
          <a:custGeom>
            <a:avLst/>
            <a:gdLst>
              <a:gd name="connsiteX0" fmla="*/ 0 w 5276850"/>
              <a:gd name="connsiteY0" fmla="*/ 0 h 4740857"/>
              <a:gd name="connsiteX1" fmla="*/ 4934008 w 5276850"/>
              <a:gd name="connsiteY1" fmla="*/ 0 h 4740857"/>
              <a:gd name="connsiteX2" fmla="*/ 5018610 w 5276850"/>
              <a:gd name="connsiteY2" fmla="*/ 175624 h 4740857"/>
              <a:gd name="connsiteX3" fmla="*/ 5276850 w 5276850"/>
              <a:gd name="connsiteY3" fmla="*/ 1454732 h 4740857"/>
              <a:gd name="connsiteX4" fmla="*/ 1990725 w 5276850"/>
              <a:gd name="connsiteY4" fmla="*/ 4740857 h 4740857"/>
              <a:gd name="connsiteX5" fmla="*/ 153421 w 5276850"/>
              <a:gd name="connsiteY5" fmla="*/ 4179639 h 4740857"/>
              <a:gd name="connsiteX6" fmla="*/ 0 w 5276850"/>
              <a:gd name="connsiteY6" fmla="*/ 4064913 h 47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850" h="4740857">
                <a:moveTo>
                  <a:pt x="0" y="0"/>
                </a:moveTo>
                <a:lnTo>
                  <a:pt x="4934008" y="0"/>
                </a:lnTo>
                <a:lnTo>
                  <a:pt x="5018610" y="175624"/>
                </a:lnTo>
                <a:cubicBezTo>
                  <a:pt x="5184897" y="568770"/>
                  <a:pt x="5276850" y="1001013"/>
                  <a:pt x="5276850" y="1454732"/>
                </a:cubicBezTo>
                <a:cubicBezTo>
                  <a:pt x="5276850" y="3269609"/>
                  <a:pt x="3805602" y="4740857"/>
                  <a:pt x="1990725" y="4740857"/>
                </a:cubicBezTo>
                <a:cubicBezTo>
                  <a:pt x="1310146" y="4740857"/>
                  <a:pt x="677890" y="4533963"/>
                  <a:pt x="153421" y="4179639"/>
                </a:cubicBezTo>
                <a:lnTo>
                  <a:pt x="0" y="4064913"/>
                </a:lnTo>
                <a:close/>
              </a:path>
            </a:pathLst>
          </a:cu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userDrawn="1"/>
        </p:nvSpPr>
        <p:spPr>
          <a:xfrm>
            <a:off x="934647" y="3122083"/>
            <a:ext cx="2611078" cy="2611078"/>
          </a:xfrm>
          <a:prstGeom prst="ellipse">
            <a:avLst/>
          </a:prstGeom>
          <a:gradFill>
            <a:gsLst>
              <a:gs pos="100000">
                <a:schemeClr val="accent2"/>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3"/>
          <p:cNvSpPr/>
          <p:nvPr userDrawn="1"/>
        </p:nvSpPr>
        <p:spPr bwMode="auto">
          <a:xfrm>
            <a:off x="1453964" y="1088581"/>
            <a:ext cx="3427706" cy="2895623"/>
          </a:xfrm>
          <a:custGeom>
            <a:avLst/>
            <a:gdLst>
              <a:gd name="T0" fmla="*/ 1149 w 1149"/>
              <a:gd name="T1" fmla="*/ 86 h 971"/>
              <a:gd name="T2" fmla="*/ 427 w 1149"/>
              <a:gd name="T3" fmla="*/ 86 h 971"/>
              <a:gd name="T4" fmla="*/ 539 w 1149"/>
              <a:gd name="T5" fmla="*/ 300 h 971"/>
              <a:gd name="T6" fmla="*/ 254 w 1149"/>
              <a:gd name="T7" fmla="*/ 554 h 971"/>
              <a:gd name="T8" fmla="*/ 336 w 1149"/>
              <a:gd name="T9" fmla="*/ 895 h 971"/>
              <a:gd name="T10" fmla="*/ 1149 w 1149"/>
              <a:gd name="T11" fmla="*/ 895 h 971"/>
              <a:gd name="T12" fmla="*/ 1149 w 1149"/>
              <a:gd name="T13" fmla="*/ 86 h 971"/>
            </a:gdLst>
            <a:ahLst/>
            <a:cxnLst>
              <a:cxn ang="0">
                <a:pos x="T0" y="T1"/>
              </a:cxn>
              <a:cxn ang="0">
                <a:pos x="T2" y="T3"/>
              </a:cxn>
              <a:cxn ang="0">
                <a:pos x="T4" y="T5"/>
              </a:cxn>
              <a:cxn ang="0">
                <a:pos x="T6" y="T7"/>
              </a:cxn>
              <a:cxn ang="0">
                <a:pos x="T8" y="T9"/>
              </a:cxn>
              <a:cxn ang="0">
                <a:pos x="T10" y="T11"/>
              </a:cxn>
              <a:cxn ang="0">
                <a:pos x="T12" y="T13"/>
              </a:cxn>
            </a:cxnLst>
            <a:rect l="0" t="0" r="r" b="b"/>
            <a:pathLst>
              <a:path w="1149" h="971">
                <a:moveTo>
                  <a:pt x="1149" y="86"/>
                </a:moveTo>
                <a:cubicBezTo>
                  <a:pt x="1149" y="86"/>
                  <a:pt x="508" y="0"/>
                  <a:pt x="427" y="86"/>
                </a:cubicBezTo>
                <a:cubicBezTo>
                  <a:pt x="343" y="175"/>
                  <a:pt x="444" y="199"/>
                  <a:pt x="539" y="300"/>
                </a:cubicBezTo>
                <a:cubicBezTo>
                  <a:pt x="615" y="381"/>
                  <a:pt x="508" y="473"/>
                  <a:pt x="254" y="554"/>
                </a:cubicBezTo>
                <a:cubicBezTo>
                  <a:pt x="0" y="635"/>
                  <a:pt x="20" y="818"/>
                  <a:pt x="336" y="895"/>
                </a:cubicBezTo>
                <a:cubicBezTo>
                  <a:pt x="651" y="971"/>
                  <a:pt x="1149" y="895"/>
                  <a:pt x="1149" y="895"/>
                </a:cubicBezTo>
                <a:lnTo>
                  <a:pt x="1149" y="86"/>
                </a:lnTo>
                <a:close/>
              </a:path>
            </a:pathLst>
          </a:custGeom>
          <a:gradFill>
            <a:gsLst>
              <a:gs pos="100000">
                <a:schemeClr val="accent2"/>
              </a:gs>
              <a:gs pos="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33" name="任意多边形: 形状 32"/>
          <p:cNvSpPr/>
          <p:nvPr userDrawn="1"/>
        </p:nvSpPr>
        <p:spPr>
          <a:xfrm flipV="1">
            <a:off x="0" y="4353146"/>
            <a:ext cx="7610576" cy="2504854"/>
          </a:xfrm>
          <a:custGeom>
            <a:avLst/>
            <a:gdLst>
              <a:gd name="connsiteX0" fmla="*/ 3160308 w 7610576"/>
              <a:gd name="connsiteY0" fmla="*/ 2504854 h 2504854"/>
              <a:gd name="connsiteX1" fmla="*/ 7486141 w 7610576"/>
              <a:gd name="connsiteY1" fmla="*/ 204827 h 2504854"/>
              <a:gd name="connsiteX2" fmla="*/ 7610576 w 7610576"/>
              <a:gd name="connsiteY2" fmla="*/ 0 h 2504854"/>
              <a:gd name="connsiteX3" fmla="*/ 0 w 7610576"/>
              <a:gd name="connsiteY3" fmla="*/ 0 h 2504854"/>
              <a:gd name="connsiteX4" fmla="*/ 0 w 7610576"/>
              <a:gd name="connsiteY4" fmla="*/ 1431782 h 2504854"/>
              <a:gd name="connsiteX5" fmla="*/ 243558 w 7610576"/>
              <a:gd name="connsiteY5" fmla="*/ 1613912 h 2504854"/>
              <a:gd name="connsiteX6" fmla="*/ 3160308 w 7610576"/>
              <a:gd name="connsiteY6" fmla="*/ 2504854 h 250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0576" h="2504854">
                <a:moveTo>
                  <a:pt x="3160308" y="2504854"/>
                </a:moveTo>
                <a:cubicBezTo>
                  <a:pt x="4961025" y="2504854"/>
                  <a:pt x="6548649" y="1592499"/>
                  <a:pt x="7486141" y="204827"/>
                </a:cubicBezTo>
                <a:lnTo>
                  <a:pt x="7610576" y="0"/>
                </a:lnTo>
                <a:lnTo>
                  <a:pt x="0" y="0"/>
                </a:lnTo>
                <a:lnTo>
                  <a:pt x="0" y="1431782"/>
                </a:lnTo>
                <a:lnTo>
                  <a:pt x="243558" y="1613912"/>
                </a:lnTo>
                <a:cubicBezTo>
                  <a:pt x="1076162" y="2176407"/>
                  <a:pt x="2079878" y="2504854"/>
                  <a:pt x="3160308" y="2504854"/>
                </a:cubicBezTo>
                <a:close/>
              </a:path>
            </a:pathLst>
          </a:custGeom>
          <a:gradFill>
            <a:gsLst>
              <a:gs pos="100000">
                <a:schemeClr val="accent2"/>
              </a:gs>
              <a:gs pos="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3268795" y="992944"/>
            <a:ext cx="5654410" cy="5211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p:nvPr>
        </p:nvSpPr>
        <p:spPr>
          <a:xfrm>
            <a:off x="3262420" y="3120767"/>
            <a:ext cx="5654410" cy="558799"/>
          </a:xfrm>
        </p:spPr>
        <p:txBody>
          <a:bodyPr anchor="ctr">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3262419" y="1862835"/>
            <a:ext cx="5654410" cy="1257932"/>
          </a:xfrm>
        </p:spPr>
        <p:txBody>
          <a:bodyPr anchor="ctr">
            <a:normAutofit/>
          </a:bodyPr>
          <a:lstStyle>
            <a:lvl1pPr algn="ctr">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3262420" y="4530104"/>
            <a:ext cx="5654410" cy="296271"/>
          </a:xfrm>
        </p:spPr>
        <p:txBody>
          <a:bodyPr vert="horz" anchor="ctr">
            <a:noAutofit/>
          </a:bodyPr>
          <a:lstStyle>
            <a:lvl1pPr marL="0" indent="0" algn="ct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3262419" y="4847274"/>
            <a:ext cx="5654410" cy="296271"/>
          </a:xfrm>
        </p:spPr>
        <p:txBody>
          <a:bodyPr vert="horz" anchor="ctr">
            <a:noAutofit/>
          </a:bodyPr>
          <a:lstStyle>
            <a:lvl1pPr marL="0" indent="0" algn="ct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dirty="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4" name="矩形 3"/>
          <p:cNvSpPr/>
          <p:nvPr userDrawn="1"/>
        </p:nvSpPr>
        <p:spPr>
          <a:xfrm flipH="1">
            <a:off x="0" y="0"/>
            <a:ext cx="12192000" cy="6858000"/>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userDrawn="1">
            <p:ph type="title"/>
          </p:nvPr>
        </p:nvSpPr>
        <p:spPr>
          <a:xfrm>
            <a:off x="4687991" y="2215242"/>
            <a:ext cx="5419185" cy="895350"/>
          </a:xfr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4689107" y="3110592"/>
            <a:ext cx="5419185" cy="1015623"/>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任意多边形: 形状 6"/>
          <p:cNvSpPr/>
          <p:nvPr userDrawn="1"/>
        </p:nvSpPr>
        <p:spPr bwMode="auto">
          <a:xfrm>
            <a:off x="0" y="1699690"/>
            <a:ext cx="12192000" cy="5158309"/>
          </a:xfrm>
          <a:custGeom>
            <a:avLst/>
            <a:gdLst>
              <a:gd name="connsiteX0" fmla="*/ 9136649 w 12192000"/>
              <a:gd name="connsiteY0" fmla="*/ 19 h 5158309"/>
              <a:gd name="connsiteX1" fmla="*/ 12127529 w 12192000"/>
              <a:gd name="connsiteY1" fmla="*/ 961461 h 5158309"/>
              <a:gd name="connsiteX2" fmla="*/ 12192000 w 12192000"/>
              <a:gd name="connsiteY2" fmla="*/ 999249 h 5158309"/>
              <a:gd name="connsiteX3" fmla="*/ 12192000 w 12192000"/>
              <a:gd name="connsiteY3" fmla="*/ 5158309 h 5158309"/>
              <a:gd name="connsiteX4" fmla="*/ 0 w 12192000"/>
              <a:gd name="connsiteY4" fmla="*/ 5158309 h 5158309"/>
              <a:gd name="connsiteX5" fmla="*/ 0 w 12192000"/>
              <a:gd name="connsiteY5" fmla="*/ 4381506 h 5158309"/>
              <a:gd name="connsiteX6" fmla="*/ 766800 w 12192000"/>
              <a:gd name="connsiteY6" fmla="*/ 4316986 h 5158309"/>
              <a:gd name="connsiteX7" fmla="*/ 8952198 w 12192000"/>
              <a:gd name="connsiteY7" fmla="*/ 2840206 h 5158309"/>
              <a:gd name="connsiteX8" fmla="*/ 8329819 w 12192000"/>
              <a:gd name="connsiteY8" fmla="*/ 1097121 h 5158309"/>
              <a:gd name="connsiteX9" fmla="*/ 8478005 w 12192000"/>
              <a:gd name="connsiteY9" fmla="*/ 73404 h 5158309"/>
              <a:gd name="connsiteX10" fmla="*/ 9136649 w 12192000"/>
              <a:gd name="connsiteY10" fmla="*/ 19 h 515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8309">
                <a:moveTo>
                  <a:pt x="9136649" y="19"/>
                </a:moveTo>
                <a:cubicBezTo>
                  <a:pt x="10314094" y="3991"/>
                  <a:pt x="11572111" y="642470"/>
                  <a:pt x="12127529" y="961461"/>
                </a:cubicBezTo>
                <a:lnTo>
                  <a:pt x="12192000" y="999249"/>
                </a:lnTo>
                <a:lnTo>
                  <a:pt x="12192000" y="5158309"/>
                </a:lnTo>
                <a:lnTo>
                  <a:pt x="0" y="5158309"/>
                </a:lnTo>
                <a:lnTo>
                  <a:pt x="0" y="4381506"/>
                </a:lnTo>
                <a:lnTo>
                  <a:pt x="766800" y="4316986"/>
                </a:lnTo>
                <a:cubicBezTo>
                  <a:pt x="4095417" y="4019555"/>
                  <a:pt x="7729668" y="3545741"/>
                  <a:pt x="8952198" y="2840206"/>
                </a:cubicBezTo>
                <a:cubicBezTo>
                  <a:pt x="11397259" y="1429137"/>
                  <a:pt x="8329819" y="1097121"/>
                  <a:pt x="8329819" y="1097121"/>
                </a:cubicBezTo>
                <a:cubicBezTo>
                  <a:pt x="8329819" y="1097121"/>
                  <a:pt x="6655323" y="516093"/>
                  <a:pt x="8478005" y="73404"/>
                </a:cubicBezTo>
                <a:cubicBezTo>
                  <a:pt x="8691022" y="21527"/>
                  <a:pt x="8912374" y="-737"/>
                  <a:pt x="9136649" y="19"/>
                </a:cubicBezTo>
                <a:close/>
              </a:path>
            </a:pathLst>
          </a:custGeom>
          <a:solidFill>
            <a:schemeClr val="bg1">
              <a:alpha val="20000"/>
            </a:schemeClr>
          </a:solidFill>
          <a:ln>
            <a:noFill/>
          </a:ln>
        </p:spPr>
        <p:txBody>
          <a:bodyPr vert="horz" wrap="square" lIns="91440" tIns="45720" rIns="91440" bIns="45720" numCol="1" anchor="t" anchorCtr="0" compatLnSpc="1">
            <a:noAutofit/>
          </a:bodyPr>
          <a:lstStyle/>
          <a:p>
            <a:endParaRPr lang="zh-CN" altLang="en-US"/>
          </a:p>
        </p:txBody>
      </p:sp>
      <p:sp>
        <p:nvSpPr>
          <p:cNvPr id="8" name="Freeform 5"/>
          <p:cNvSpPr/>
          <p:nvPr userDrawn="1"/>
        </p:nvSpPr>
        <p:spPr bwMode="auto">
          <a:xfrm>
            <a:off x="2743200" y="3636650"/>
            <a:ext cx="9448800" cy="3221350"/>
          </a:xfrm>
          <a:custGeom>
            <a:avLst/>
            <a:gdLst>
              <a:gd name="T0" fmla="*/ 0 w 4860"/>
              <a:gd name="T1" fmla="*/ 1468 h 1672"/>
              <a:gd name="T2" fmla="*/ 3924 w 4860"/>
              <a:gd name="T3" fmla="*/ 920 h 1672"/>
              <a:gd name="T4" fmla="*/ 3756 w 4860"/>
              <a:gd name="T5" fmla="*/ 416 h 1672"/>
              <a:gd name="T6" fmla="*/ 3796 w 4860"/>
              <a:gd name="T7" fmla="*/ 120 h 1672"/>
              <a:gd name="T8" fmla="*/ 4860 w 4860"/>
              <a:gd name="T9" fmla="*/ 428 h 1672"/>
              <a:gd name="T10" fmla="*/ 4860 w 4860"/>
              <a:gd name="T11" fmla="*/ 1672 h 1672"/>
              <a:gd name="T12" fmla="*/ 0 w 4860"/>
              <a:gd name="T13" fmla="*/ 1672 h 1672"/>
              <a:gd name="T14" fmla="*/ 0 w 4860"/>
              <a:gd name="T15" fmla="*/ 1468 h 1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0" h="1672">
                <a:moveTo>
                  <a:pt x="0" y="1468"/>
                </a:moveTo>
                <a:cubicBezTo>
                  <a:pt x="0" y="1468"/>
                  <a:pt x="3264" y="1328"/>
                  <a:pt x="3924" y="920"/>
                </a:cubicBezTo>
                <a:cubicBezTo>
                  <a:pt x="4584" y="512"/>
                  <a:pt x="3756" y="416"/>
                  <a:pt x="3756" y="416"/>
                </a:cubicBezTo>
                <a:cubicBezTo>
                  <a:pt x="3756" y="416"/>
                  <a:pt x="3304" y="248"/>
                  <a:pt x="3796" y="120"/>
                </a:cubicBezTo>
                <a:cubicBezTo>
                  <a:pt x="4256" y="0"/>
                  <a:pt x="4860" y="428"/>
                  <a:pt x="4860" y="428"/>
                </a:cubicBezTo>
                <a:cubicBezTo>
                  <a:pt x="4860" y="1672"/>
                  <a:pt x="4860" y="1672"/>
                  <a:pt x="4860" y="1672"/>
                </a:cubicBezTo>
                <a:cubicBezTo>
                  <a:pt x="0" y="1672"/>
                  <a:pt x="0" y="1672"/>
                  <a:pt x="0" y="1672"/>
                </a:cubicBezTo>
                <a:lnTo>
                  <a:pt x="0" y="1468"/>
                </a:lnTo>
                <a:close/>
              </a:path>
            </a:pathLst>
          </a:custGeom>
          <a:gradFill>
            <a:gsLst>
              <a:gs pos="100000">
                <a:schemeClr val="accent2"/>
              </a:gs>
              <a:gs pos="6000">
                <a:schemeClr val="bg1"/>
              </a:gs>
            </a:gsLst>
            <a:lin ang="0" scaled="0"/>
          </a:gradFill>
          <a:ln>
            <a:noFill/>
          </a:ln>
        </p:spPr>
        <p:txBody>
          <a:bodyPr vert="horz" wrap="square" lIns="91440" tIns="45720" rIns="91440" bIns="45720" numCol="1" anchor="t" anchorCtr="0" compatLnSpc="1"/>
          <a:lstStyle/>
          <a:p>
            <a:endParaRPr lang="zh-CN" altLang="en-US"/>
          </a:p>
        </p:txBody>
      </p:sp>
      <p:sp>
        <p:nvSpPr>
          <p:cNvPr id="9" name="任意多边形: 形状 8"/>
          <p:cNvSpPr/>
          <p:nvPr userDrawn="1"/>
        </p:nvSpPr>
        <p:spPr>
          <a:xfrm flipV="1">
            <a:off x="0" y="4353146"/>
            <a:ext cx="7610576" cy="2504854"/>
          </a:xfrm>
          <a:custGeom>
            <a:avLst/>
            <a:gdLst>
              <a:gd name="connsiteX0" fmla="*/ 3160308 w 7610576"/>
              <a:gd name="connsiteY0" fmla="*/ 2504854 h 2504854"/>
              <a:gd name="connsiteX1" fmla="*/ 7486141 w 7610576"/>
              <a:gd name="connsiteY1" fmla="*/ 204827 h 2504854"/>
              <a:gd name="connsiteX2" fmla="*/ 7610576 w 7610576"/>
              <a:gd name="connsiteY2" fmla="*/ 0 h 2504854"/>
              <a:gd name="connsiteX3" fmla="*/ 0 w 7610576"/>
              <a:gd name="connsiteY3" fmla="*/ 0 h 2504854"/>
              <a:gd name="connsiteX4" fmla="*/ 0 w 7610576"/>
              <a:gd name="connsiteY4" fmla="*/ 1431782 h 2504854"/>
              <a:gd name="connsiteX5" fmla="*/ 243558 w 7610576"/>
              <a:gd name="connsiteY5" fmla="*/ 1613912 h 2504854"/>
              <a:gd name="connsiteX6" fmla="*/ 3160308 w 7610576"/>
              <a:gd name="connsiteY6" fmla="*/ 2504854 h 250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0576" h="2504854">
                <a:moveTo>
                  <a:pt x="3160308" y="2504854"/>
                </a:moveTo>
                <a:cubicBezTo>
                  <a:pt x="4961025" y="2504854"/>
                  <a:pt x="6548649" y="1592499"/>
                  <a:pt x="7486141" y="204827"/>
                </a:cubicBezTo>
                <a:lnTo>
                  <a:pt x="7610576" y="0"/>
                </a:lnTo>
                <a:lnTo>
                  <a:pt x="0" y="0"/>
                </a:lnTo>
                <a:lnTo>
                  <a:pt x="0" y="1431782"/>
                </a:lnTo>
                <a:lnTo>
                  <a:pt x="243558" y="1613912"/>
                </a:lnTo>
                <a:cubicBezTo>
                  <a:pt x="1076162" y="2176407"/>
                  <a:pt x="2079878" y="2504854"/>
                  <a:pt x="3160308" y="2504854"/>
                </a:cubicBezTo>
                <a:close/>
              </a:path>
            </a:pathLst>
          </a:custGeom>
          <a:gradFill>
            <a:gsLst>
              <a:gs pos="100000">
                <a:schemeClr val="accent2"/>
              </a:gs>
              <a:gs pos="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userDrawn="1"/>
        </p:nvSpPr>
        <p:spPr>
          <a:xfrm>
            <a:off x="0" y="1"/>
            <a:ext cx="3213100" cy="2886731"/>
          </a:xfrm>
          <a:custGeom>
            <a:avLst/>
            <a:gdLst>
              <a:gd name="connsiteX0" fmla="*/ 0 w 5276850"/>
              <a:gd name="connsiteY0" fmla="*/ 0 h 4740857"/>
              <a:gd name="connsiteX1" fmla="*/ 4934008 w 5276850"/>
              <a:gd name="connsiteY1" fmla="*/ 0 h 4740857"/>
              <a:gd name="connsiteX2" fmla="*/ 5018610 w 5276850"/>
              <a:gd name="connsiteY2" fmla="*/ 175624 h 4740857"/>
              <a:gd name="connsiteX3" fmla="*/ 5276850 w 5276850"/>
              <a:gd name="connsiteY3" fmla="*/ 1454732 h 4740857"/>
              <a:gd name="connsiteX4" fmla="*/ 1990725 w 5276850"/>
              <a:gd name="connsiteY4" fmla="*/ 4740857 h 4740857"/>
              <a:gd name="connsiteX5" fmla="*/ 153421 w 5276850"/>
              <a:gd name="connsiteY5" fmla="*/ 4179639 h 4740857"/>
              <a:gd name="connsiteX6" fmla="*/ 0 w 5276850"/>
              <a:gd name="connsiteY6" fmla="*/ 4064913 h 47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850" h="4740857">
                <a:moveTo>
                  <a:pt x="0" y="0"/>
                </a:moveTo>
                <a:lnTo>
                  <a:pt x="4934008" y="0"/>
                </a:lnTo>
                <a:lnTo>
                  <a:pt x="5018610" y="175624"/>
                </a:lnTo>
                <a:cubicBezTo>
                  <a:pt x="5184897" y="568770"/>
                  <a:pt x="5276850" y="1001013"/>
                  <a:pt x="5276850" y="1454732"/>
                </a:cubicBezTo>
                <a:cubicBezTo>
                  <a:pt x="5276850" y="3269609"/>
                  <a:pt x="3805602" y="4740857"/>
                  <a:pt x="1990725" y="4740857"/>
                </a:cubicBezTo>
                <a:cubicBezTo>
                  <a:pt x="1310146" y="4740857"/>
                  <a:pt x="677890" y="4533963"/>
                  <a:pt x="153421" y="4179639"/>
                </a:cubicBezTo>
                <a:lnTo>
                  <a:pt x="0" y="4064913"/>
                </a:lnTo>
                <a:close/>
              </a:path>
            </a:pathLst>
          </a:cu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2022/5/1</a:t>
            </a:fld>
            <a:endParaRPr lang="zh-CN" altLang="en-US"/>
          </a:p>
        </p:txBody>
      </p:sp>
      <p:sp>
        <p:nvSpPr>
          <p:cNvPr id="4" name="页脚占位符 3"/>
          <p:cNvSpPr>
            <a:spLocks noGrp="1"/>
          </p:cNvSpPr>
          <p:nvPr>
            <p:ph type="ftr" sz="quarter" idx="11"/>
          </p:nvPr>
        </p:nvSpPr>
        <p:spPr/>
        <p:txBody>
          <a:bodyPr/>
          <a:lstStyle/>
          <a:p>
            <a:r>
              <a:rPr lang="en-US" altLang="zh-CN" dirty="0"/>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2022/5/1</a:t>
            </a:fld>
            <a:endParaRPr lang="zh-CN" altLang="en-US"/>
          </a:p>
        </p:txBody>
      </p:sp>
      <p:sp>
        <p:nvSpPr>
          <p:cNvPr id="4" name="Footer Placeholder 3"/>
          <p:cNvSpPr>
            <a:spLocks noGrp="1"/>
          </p:cNvSpPr>
          <p:nvPr>
            <p:ph type="ftr" sz="quarter" idx="11"/>
          </p:nvPr>
        </p:nvSpPr>
        <p:spPr/>
        <p:txBody>
          <a:bodyPr/>
          <a:lstStyle/>
          <a:p>
            <a:r>
              <a:rPr lang="en-US" altLang="zh-CN" dirty="0"/>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2" name="组合 1"/>
          <p:cNvGrpSpPr/>
          <p:nvPr userDrawn="1"/>
        </p:nvGrpSpPr>
        <p:grpSpPr>
          <a:xfrm flipH="1">
            <a:off x="0" y="1"/>
            <a:ext cx="12192000" cy="6857999"/>
            <a:chOff x="0" y="1"/>
            <a:chExt cx="12192000" cy="6857999"/>
          </a:xfrm>
        </p:grpSpPr>
        <p:sp>
          <p:nvSpPr>
            <p:cNvPr id="5" name="椭圆 4"/>
            <p:cNvSpPr/>
            <p:nvPr userDrawn="1"/>
          </p:nvSpPr>
          <p:spPr>
            <a:xfrm>
              <a:off x="7698671" y="715249"/>
              <a:ext cx="3530051" cy="3530051"/>
            </a:xfrm>
            <a:prstGeom prst="ellipse">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userDrawn="1"/>
          </p:nvSpPr>
          <p:spPr bwMode="auto">
            <a:xfrm>
              <a:off x="0" y="1699690"/>
              <a:ext cx="12192000" cy="5158309"/>
            </a:xfrm>
            <a:custGeom>
              <a:avLst/>
              <a:gdLst>
                <a:gd name="connsiteX0" fmla="*/ 9136649 w 12192000"/>
                <a:gd name="connsiteY0" fmla="*/ 19 h 5158309"/>
                <a:gd name="connsiteX1" fmla="*/ 12127529 w 12192000"/>
                <a:gd name="connsiteY1" fmla="*/ 961461 h 5158309"/>
                <a:gd name="connsiteX2" fmla="*/ 12192000 w 12192000"/>
                <a:gd name="connsiteY2" fmla="*/ 999249 h 5158309"/>
                <a:gd name="connsiteX3" fmla="*/ 12192000 w 12192000"/>
                <a:gd name="connsiteY3" fmla="*/ 5158309 h 5158309"/>
                <a:gd name="connsiteX4" fmla="*/ 0 w 12192000"/>
                <a:gd name="connsiteY4" fmla="*/ 5158309 h 5158309"/>
                <a:gd name="connsiteX5" fmla="*/ 0 w 12192000"/>
                <a:gd name="connsiteY5" fmla="*/ 4381506 h 5158309"/>
                <a:gd name="connsiteX6" fmla="*/ 766800 w 12192000"/>
                <a:gd name="connsiteY6" fmla="*/ 4316986 h 5158309"/>
                <a:gd name="connsiteX7" fmla="*/ 8952198 w 12192000"/>
                <a:gd name="connsiteY7" fmla="*/ 2840206 h 5158309"/>
                <a:gd name="connsiteX8" fmla="*/ 8329819 w 12192000"/>
                <a:gd name="connsiteY8" fmla="*/ 1097121 h 5158309"/>
                <a:gd name="connsiteX9" fmla="*/ 8478005 w 12192000"/>
                <a:gd name="connsiteY9" fmla="*/ 73404 h 5158309"/>
                <a:gd name="connsiteX10" fmla="*/ 9136649 w 12192000"/>
                <a:gd name="connsiteY10" fmla="*/ 19 h 515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8309">
                  <a:moveTo>
                    <a:pt x="9136649" y="19"/>
                  </a:moveTo>
                  <a:cubicBezTo>
                    <a:pt x="10314094" y="3991"/>
                    <a:pt x="11572111" y="642470"/>
                    <a:pt x="12127529" y="961461"/>
                  </a:cubicBezTo>
                  <a:lnTo>
                    <a:pt x="12192000" y="999249"/>
                  </a:lnTo>
                  <a:lnTo>
                    <a:pt x="12192000" y="5158309"/>
                  </a:lnTo>
                  <a:lnTo>
                    <a:pt x="0" y="5158309"/>
                  </a:lnTo>
                  <a:lnTo>
                    <a:pt x="0" y="4381506"/>
                  </a:lnTo>
                  <a:lnTo>
                    <a:pt x="766800" y="4316986"/>
                  </a:lnTo>
                  <a:cubicBezTo>
                    <a:pt x="4095417" y="4019555"/>
                    <a:pt x="7729668" y="3545741"/>
                    <a:pt x="8952198" y="2840206"/>
                  </a:cubicBezTo>
                  <a:cubicBezTo>
                    <a:pt x="11397259" y="1429137"/>
                    <a:pt x="8329819" y="1097121"/>
                    <a:pt x="8329819" y="1097121"/>
                  </a:cubicBezTo>
                  <a:cubicBezTo>
                    <a:pt x="8329819" y="1097121"/>
                    <a:pt x="6655323" y="516093"/>
                    <a:pt x="8478005" y="73404"/>
                  </a:cubicBezTo>
                  <a:cubicBezTo>
                    <a:pt x="8691022" y="21527"/>
                    <a:pt x="8912374" y="-737"/>
                    <a:pt x="9136649" y="19"/>
                  </a:cubicBezTo>
                  <a:close/>
                </a:path>
              </a:pathLst>
            </a:custGeom>
            <a:solidFill>
              <a:schemeClr val="bg1">
                <a:alpha val="20000"/>
              </a:schemeClr>
            </a:solidFill>
            <a:ln>
              <a:noFill/>
            </a:ln>
          </p:spPr>
          <p:txBody>
            <a:bodyPr vert="horz" wrap="square" lIns="91440" tIns="45720" rIns="91440" bIns="45720" numCol="1" anchor="t" anchorCtr="0" compatLnSpc="1">
              <a:noAutofit/>
            </a:bodyPr>
            <a:lstStyle/>
            <a:p>
              <a:endParaRPr lang="zh-CN" altLang="en-US"/>
            </a:p>
          </p:txBody>
        </p:sp>
        <p:sp>
          <p:nvSpPr>
            <p:cNvPr id="8" name="Freeform 9"/>
            <p:cNvSpPr/>
            <p:nvPr userDrawn="1"/>
          </p:nvSpPr>
          <p:spPr bwMode="auto">
            <a:xfrm>
              <a:off x="5358307" y="2039469"/>
              <a:ext cx="6070237" cy="3380331"/>
            </a:xfrm>
            <a:custGeom>
              <a:avLst/>
              <a:gdLst>
                <a:gd name="T0" fmla="*/ 0 w 4357"/>
                <a:gd name="T1" fmla="*/ 592 h 2429"/>
                <a:gd name="T2" fmla="*/ 3232 w 4357"/>
                <a:gd name="T3" fmla="*/ 592 h 2429"/>
                <a:gd name="T4" fmla="*/ 2777 w 4357"/>
                <a:gd name="T5" fmla="*/ 1195 h 2429"/>
                <a:gd name="T6" fmla="*/ 2621 w 4357"/>
                <a:gd name="T7" fmla="*/ 1265 h 2429"/>
                <a:gd name="T8" fmla="*/ 2848 w 4357"/>
                <a:gd name="T9" fmla="*/ 1644 h 2429"/>
                <a:gd name="T10" fmla="*/ 3040 w 4357"/>
                <a:gd name="T11" fmla="*/ 2304 h 2429"/>
                <a:gd name="T12" fmla="*/ 0 w 4357"/>
                <a:gd name="T13" fmla="*/ 2208 h 2429"/>
                <a:gd name="T14" fmla="*/ 0 w 4357"/>
                <a:gd name="T15" fmla="*/ 592 h 2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7" h="2429">
                  <a:moveTo>
                    <a:pt x="0" y="592"/>
                  </a:moveTo>
                  <a:cubicBezTo>
                    <a:pt x="0" y="592"/>
                    <a:pt x="1964" y="0"/>
                    <a:pt x="3232" y="592"/>
                  </a:cubicBezTo>
                  <a:cubicBezTo>
                    <a:pt x="4357" y="1117"/>
                    <a:pt x="3079" y="1186"/>
                    <a:pt x="2777" y="1195"/>
                  </a:cubicBezTo>
                  <a:cubicBezTo>
                    <a:pt x="2718" y="1196"/>
                    <a:pt x="2661" y="1221"/>
                    <a:pt x="2621" y="1265"/>
                  </a:cubicBezTo>
                  <a:cubicBezTo>
                    <a:pt x="2553" y="1339"/>
                    <a:pt x="2523" y="1471"/>
                    <a:pt x="2848" y="1644"/>
                  </a:cubicBezTo>
                  <a:cubicBezTo>
                    <a:pt x="3368" y="1920"/>
                    <a:pt x="3396" y="2196"/>
                    <a:pt x="3040" y="2304"/>
                  </a:cubicBezTo>
                  <a:cubicBezTo>
                    <a:pt x="2629" y="2429"/>
                    <a:pt x="0" y="2208"/>
                    <a:pt x="0" y="2208"/>
                  </a:cubicBezTo>
                  <a:lnTo>
                    <a:pt x="0" y="592"/>
                  </a:lnTo>
                  <a:close/>
                </a:path>
              </a:pathLst>
            </a:custGeom>
            <a:gradFill>
              <a:gsLst>
                <a:gs pos="100000">
                  <a:schemeClr val="accent2"/>
                </a:gs>
                <a:gs pos="23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9" name="Freeform 5"/>
            <p:cNvSpPr/>
            <p:nvPr userDrawn="1"/>
          </p:nvSpPr>
          <p:spPr bwMode="auto">
            <a:xfrm>
              <a:off x="2743200" y="3636650"/>
              <a:ext cx="9448800" cy="3221350"/>
            </a:xfrm>
            <a:custGeom>
              <a:avLst/>
              <a:gdLst>
                <a:gd name="T0" fmla="*/ 0 w 4860"/>
                <a:gd name="T1" fmla="*/ 1468 h 1672"/>
                <a:gd name="T2" fmla="*/ 3924 w 4860"/>
                <a:gd name="T3" fmla="*/ 920 h 1672"/>
                <a:gd name="T4" fmla="*/ 3756 w 4860"/>
                <a:gd name="T5" fmla="*/ 416 h 1672"/>
                <a:gd name="T6" fmla="*/ 3796 w 4860"/>
                <a:gd name="T7" fmla="*/ 120 h 1672"/>
                <a:gd name="T8" fmla="*/ 4860 w 4860"/>
                <a:gd name="T9" fmla="*/ 428 h 1672"/>
                <a:gd name="T10" fmla="*/ 4860 w 4860"/>
                <a:gd name="T11" fmla="*/ 1672 h 1672"/>
                <a:gd name="T12" fmla="*/ 0 w 4860"/>
                <a:gd name="T13" fmla="*/ 1672 h 1672"/>
                <a:gd name="T14" fmla="*/ 0 w 4860"/>
                <a:gd name="T15" fmla="*/ 1468 h 1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0" h="1672">
                  <a:moveTo>
                    <a:pt x="0" y="1468"/>
                  </a:moveTo>
                  <a:cubicBezTo>
                    <a:pt x="0" y="1468"/>
                    <a:pt x="3264" y="1328"/>
                    <a:pt x="3924" y="920"/>
                  </a:cubicBezTo>
                  <a:cubicBezTo>
                    <a:pt x="4584" y="512"/>
                    <a:pt x="3756" y="416"/>
                    <a:pt x="3756" y="416"/>
                  </a:cubicBezTo>
                  <a:cubicBezTo>
                    <a:pt x="3756" y="416"/>
                    <a:pt x="3304" y="248"/>
                    <a:pt x="3796" y="120"/>
                  </a:cubicBezTo>
                  <a:cubicBezTo>
                    <a:pt x="4256" y="0"/>
                    <a:pt x="4860" y="428"/>
                    <a:pt x="4860" y="428"/>
                  </a:cubicBezTo>
                  <a:cubicBezTo>
                    <a:pt x="4860" y="1672"/>
                    <a:pt x="4860" y="1672"/>
                    <a:pt x="4860" y="1672"/>
                  </a:cubicBezTo>
                  <a:cubicBezTo>
                    <a:pt x="0" y="1672"/>
                    <a:pt x="0" y="1672"/>
                    <a:pt x="0" y="1672"/>
                  </a:cubicBezTo>
                  <a:lnTo>
                    <a:pt x="0" y="1468"/>
                  </a:lnTo>
                  <a:close/>
                </a:path>
              </a:pathLst>
            </a:custGeom>
            <a:gradFill>
              <a:gsLst>
                <a:gs pos="100000">
                  <a:schemeClr val="accent2"/>
                </a:gs>
                <a:gs pos="6000">
                  <a:schemeClr val="bg1"/>
                </a:gs>
              </a:gsLst>
              <a:lin ang="0" scaled="0"/>
            </a:gradFill>
            <a:ln>
              <a:noFill/>
            </a:ln>
          </p:spPr>
          <p:txBody>
            <a:bodyPr vert="horz" wrap="square" lIns="91440" tIns="45720" rIns="91440" bIns="45720" numCol="1" anchor="t" anchorCtr="0" compatLnSpc="1"/>
            <a:lstStyle/>
            <a:p>
              <a:endParaRPr lang="zh-CN" altLang="en-US"/>
            </a:p>
          </p:txBody>
        </p:sp>
        <p:sp>
          <p:nvSpPr>
            <p:cNvPr id="10" name="任意多边形: 形状 9"/>
            <p:cNvSpPr/>
            <p:nvPr userDrawn="1"/>
          </p:nvSpPr>
          <p:spPr>
            <a:xfrm>
              <a:off x="0" y="1"/>
              <a:ext cx="4362450" cy="3919337"/>
            </a:xfrm>
            <a:custGeom>
              <a:avLst/>
              <a:gdLst>
                <a:gd name="connsiteX0" fmla="*/ 0 w 5276850"/>
                <a:gd name="connsiteY0" fmla="*/ 0 h 4740857"/>
                <a:gd name="connsiteX1" fmla="*/ 4934008 w 5276850"/>
                <a:gd name="connsiteY1" fmla="*/ 0 h 4740857"/>
                <a:gd name="connsiteX2" fmla="*/ 5018610 w 5276850"/>
                <a:gd name="connsiteY2" fmla="*/ 175624 h 4740857"/>
                <a:gd name="connsiteX3" fmla="*/ 5276850 w 5276850"/>
                <a:gd name="connsiteY3" fmla="*/ 1454732 h 4740857"/>
                <a:gd name="connsiteX4" fmla="*/ 1990725 w 5276850"/>
                <a:gd name="connsiteY4" fmla="*/ 4740857 h 4740857"/>
                <a:gd name="connsiteX5" fmla="*/ 153421 w 5276850"/>
                <a:gd name="connsiteY5" fmla="*/ 4179639 h 4740857"/>
                <a:gd name="connsiteX6" fmla="*/ 0 w 5276850"/>
                <a:gd name="connsiteY6" fmla="*/ 4064913 h 47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850" h="4740857">
                  <a:moveTo>
                    <a:pt x="0" y="0"/>
                  </a:moveTo>
                  <a:lnTo>
                    <a:pt x="4934008" y="0"/>
                  </a:lnTo>
                  <a:lnTo>
                    <a:pt x="5018610" y="175624"/>
                  </a:lnTo>
                  <a:cubicBezTo>
                    <a:pt x="5184897" y="568770"/>
                    <a:pt x="5276850" y="1001013"/>
                    <a:pt x="5276850" y="1454732"/>
                  </a:cubicBezTo>
                  <a:cubicBezTo>
                    <a:pt x="5276850" y="3269609"/>
                    <a:pt x="3805602" y="4740857"/>
                    <a:pt x="1990725" y="4740857"/>
                  </a:cubicBezTo>
                  <a:cubicBezTo>
                    <a:pt x="1310146" y="4740857"/>
                    <a:pt x="677890" y="4533963"/>
                    <a:pt x="153421" y="4179639"/>
                  </a:cubicBezTo>
                  <a:lnTo>
                    <a:pt x="0" y="4064913"/>
                  </a:lnTo>
                  <a:close/>
                </a:path>
              </a:pathLst>
            </a:cu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934647" y="3122083"/>
              <a:ext cx="2611078" cy="2611078"/>
            </a:xfrm>
            <a:prstGeom prst="ellipse">
              <a:avLst/>
            </a:prstGeom>
            <a:gradFill>
              <a:gsLst>
                <a:gs pos="100000">
                  <a:schemeClr val="accent2"/>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3"/>
            <p:cNvSpPr/>
            <p:nvPr userDrawn="1"/>
          </p:nvSpPr>
          <p:spPr bwMode="auto">
            <a:xfrm>
              <a:off x="1453964" y="1088581"/>
              <a:ext cx="3427706" cy="2895623"/>
            </a:xfrm>
            <a:custGeom>
              <a:avLst/>
              <a:gdLst>
                <a:gd name="T0" fmla="*/ 1149 w 1149"/>
                <a:gd name="T1" fmla="*/ 86 h 971"/>
                <a:gd name="T2" fmla="*/ 427 w 1149"/>
                <a:gd name="T3" fmla="*/ 86 h 971"/>
                <a:gd name="T4" fmla="*/ 539 w 1149"/>
                <a:gd name="T5" fmla="*/ 300 h 971"/>
                <a:gd name="T6" fmla="*/ 254 w 1149"/>
                <a:gd name="T7" fmla="*/ 554 h 971"/>
                <a:gd name="T8" fmla="*/ 336 w 1149"/>
                <a:gd name="T9" fmla="*/ 895 h 971"/>
                <a:gd name="T10" fmla="*/ 1149 w 1149"/>
                <a:gd name="T11" fmla="*/ 895 h 971"/>
                <a:gd name="T12" fmla="*/ 1149 w 1149"/>
                <a:gd name="T13" fmla="*/ 86 h 971"/>
              </a:gdLst>
              <a:ahLst/>
              <a:cxnLst>
                <a:cxn ang="0">
                  <a:pos x="T0" y="T1"/>
                </a:cxn>
                <a:cxn ang="0">
                  <a:pos x="T2" y="T3"/>
                </a:cxn>
                <a:cxn ang="0">
                  <a:pos x="T4" y="T5"/>
                </a:cxn>
                <a:cxn ang="0">
                  <a:pos x="T6" y="T7"/>
                </a:cxn>
                <a:cxn ang="0">
                  <a:pos x="T8" y="T9"/>
                </a:cxn>
                <a:cxn ang="0">
                  <a:pos x="T10" y="T11"/>
                </a:cxn>
                <a:cxn ang="0">
                  <a:pos x="T12" y="T13"/>
                </a:cxn>
              </a:cxnLst>
              <a:rect l="0" t="0" r="r" b="b"/>
              <a:pathLst>
                <a:path w="1149" h="971">
                  <a:moveTo>
                    <a:pt x="1149" y="86"/>
                  </a:moveTo>
                  <a:cubicBezTo>
                    <a:pt x="1149" y="86"/>
                    <a:pt x="508" y="0"/>
                    <a:pt x="427" y="86"/>
                  </a:cubicBezTo>
                  <a:cubicBezTo>
                    <a:pt x="343" y="175"/>
                    <a:pt x="444" y="199"/>
                    <a:pt x="539" y="300"/>
                  </a:cubicBezTo>
                  <a:cubicBezTo>
                    <a:pt x="615" y="381"/>
                    <a:pt x="508" y="473"/>
                    <a:pt x="254" y="554"/>
                  </a:cubicBezTo>
                  <a:cubicBezTo>
                    <a:pt x="0" y="635"/>
                    <a:pt x="20" y="818"/>
                    <a:pt x="336" y="895"/>
                  </a:cubicBezTo>
                  <a:cubicBezTo>
                    <a:pt x="651" y="971"/>
                    <a:pt x="1149" y="895"/>
                    <a:pt x="1149" y="895"/>
                  </a:cubicBezTo>
                  <a:lnTo>
                    <a:pt x="1149" y="86"/>
                  </a:lnTo>
                  <a:close/>
                </a:path>
              </a:pathLst>
            </a:custGeom>
            <a:gradFill>
              <a:gsLst>
                <a:gs pos="100000">
                  <a:schemeClr val="accent2"/>
                </a:gs>
                <a:gs pos="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14" name="任意多边形: 形状 13"/>
            <p:cNvSpPr/>
            <p:nvPr userDrawn="1"/>
          </p:nvSpPr>
          <p:spPr>
            <a:xfrm flipV="1">
              <a:off x="0" y="4353146"/>
              <a:ext cx="7610576" cy="2504854"/>
            </a:xfrm>
            <a:custGeom>
              <a:avLst/>
              <a:gdLst>
                <a:gd name="connsiteX0" fmla="*/ 3160308 w 7610576"/>
                <a:gd name="connsiteY0" fmla="*/ 2504854 h 2504854"/>
                <a:gd name="connsiteX1" fmla="*/ 7486141 w 7610576"/>
                <a:gd name="connsiteY1" fmla="*/ 204827 h 2504854"/>
                <a:gd name="connsiteX2" fmla="*/ 7610576 w 7610576"/>
                <a:gd name="connsiteY2" fmla="*/ 0 h 2504854"/>
                <a:gd name="connsiteX3" fmla="*/ 0 w 7610576"/>
                <a:gd name="connsiteY3" fmla="*/ 0 h 2504854"/>
                <a:gd name="connsiteX4" fmla="*/ 0 w 7610576"/>
                <a:gd name="connsiteY4" fmla="*/ 1431782 h 2504854"/>
                <a:gd name="connsiteX5" fmla="*/ 243558 w 7610576"/>
                <a:gd name="connsiteY5" fmla="*/ 1613912 h 2504854"/>
                <a:gd name="connsiteX6" fmla="*/ 3160308 w 7610576"/>
                <a:gd name="connsiteY6" fmla="*/ 2504854 h 250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0576" h="2504854">
                  <a:moveTo>
                    <a:pt x="3160308" y="2504854"/>
                  </a:moveTo>
                  <a:cubicBezTo>
                    <a:pt x="4961025" y="2504854"/>
                    <a:pt x="6548649" y="1592499"/>
                    <a:pt x="7486141" y="204827"/>
                  </a:cubicBezTo>
                  <a:lnTo>
                    <a:pt x="7610576" y="0"/>
                  </a:lnTo>
                  <a:lnTo>
                    <a:pt x="0" y="0"/>
                  </a:lnTo>
                  <a:lnTo>
                    <a:pt x="0" y="1431782"/>
                  </a:lnTo>
                  <a:lnTo>
                    <a:pt x="243558" y="1613912"/>
                  </a:lnTo>
                  <a:cubicBezTo>
                    <a:pt x="1076162" y="2176407"/>
                    <a:pt x="2079878" y="2504854"/>
                    <a:pt x="3160308" y="2504854"/>
                  </a:cubicBezTo>
                  <a:close/>
                </a:path>
              </a:pathLst>
            </a:custGeom>
            <a:gradFill>
              <a:gsLst>
                <a:gs pos="100000">
                  <a:schemeClr val="accent2"/>
                </a:gs>
                <a:gs pos="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userDrawn="1"/>
        </p:nvSpPr>
        <p:spPr>
          <a:xfrm>
            <a:off x="3268795" y="1030768"/>
            <a:ext cx="5654410" cy="5211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userDrawn="1">
            <p:ph type="ctrTitle" hasCustomPrompt="1"/>
          </p:nvPr>
        </p:nvSpPr>
        <p:spPr>
          <a:xfrm>
            <a:off x="3382962" y="2034337"/>
            <a:ext cx="5426076" cy="1621509"/>
          </a:xfrm>
        </p:spPr>
        <p:txBody>
          <a:bodyPr anchor="b">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382962" y="4340573"/>
            <a:ext cx="5426076" cy="310871"/>
          </a:xfrm>
        </p:spPr>
        <p:txBody>
          <a:bodyPr vert="horz" lIns="91440" tIns="45720" rIns="91440" bIns="45720" rtlCol="0">
            <a:normAutofit/>
          </a:bodyPr>
          <a:lstStyle>
            <a:lvl1pPr marL="0" indent="0" algn="ct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p:ph type="body" sz="quarter" idx="10" hasCustomPrompt="1"/>
          </p:nvPr>
        </p:nvSpPr>
        <p:spPr>
          <a:xfrm>
            <a:off x="3382963" y="4044302"/>
            <a:ext cx="5426076" cy="296271"/>
          </a:xfrm>
        </p:spPr>
        <p:txBody>
          <a:bodyPr vert="horz" anchor="ctr">
            <a:noAutofit/>
          </a:bodyPr>
          <a:lstStyle>
            <a:lvl1pPr marL="0" indent="0" algn="ct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2022/5/1</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1.emf"/><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13.pn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4" name="think-cell Slide" r:id="rId6" imgW="9525" imgH="9525" progId="TCLayout.ActiveDocument.1">
                  <p:embed/>
                </p:oleObj>
              </mc:Choice>
              <mc:Fallback>
                <p:oleObj name="think-cell Slide" r:id="rId6" imgW="9525" imgH="9525" progId="TCLayout.ActiveDocument.1">
                  <p:embed/>
                  <p:pic>
                    <p:nvPicPr>
                      <p:cNvPr id="0"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charset="-122"/>
              <a:cs typeface="+mj-cs"/>
              <a:sym typeface="Arial" panose="020B0604020202020204" pitchFamily="34" charset="0"/>
            </a:endParaRPr>
          </a:p>
        </p:txBody>
      </p:sp>
      <p:sp>
        <p:nvSpPr>
          <p:cNvPr id="5" name="副标题 4"/>
          <p:cNvSpPr>
            <a:spLocks noGrp="1"/>
          </p:cNvSpPr>
          <p:nvPr>
            <p:ph type="subTitle" idx="1"/>
          </p:nvPr>
        </p:nvSpPr>
        <p:spPr>
          <a:xfrm>
            <a:off x="3268795" y="3429000"/>
            <a:ext cx="5654410" cy="558799"/>
          </a:xfrm>
        </p:spPr>
        <p:txBody>
          <a:bodyPr/>
          <a:lstStyle/>
          <a:p>
            <a:r>
              <a:rPr lang="en-US" altLang="zh-CN" dirty="0"/>
              <a:t>M5 Forecasting: Accuracy &amp; Uncertainty</a:t>
            </a:r>
          </a:p>
        </p:txBody>
      </p:sp>
      <p:sp>
        <p:nvSpPr>
          <p:cNvPr id="4" name="标题 3"/>
          <p:cNvSpPr>
            <a:spLocks noGrp="1"/>
          </p:cNvSpPr>
          <p:nvPr>
            <p:ph type="ctrTitle"/>
          </p:nvPr>
        </p:nvSpPr>
        <p:spPr/>
        <p:txBody>
          <a:bodyPr/>
          <a:lstStyle/>
          <a:p>
            <a:r>
              <a:rPr lang="en-US" altLang="zh-CN" dirty="0"/>
              <a:t>MSBD5013 Final Project Presentation</a:t>
            </a:r>
            <a:endParaRPr lang="zh-CN" altLang="en-US" dirty="0"/>
          </a:p>
        </p:txBody>
      </p:sp>
      <p:sp>
        <p:nvSpPr>
          <p:cNvPr id="6" name="文本占位符 5"/>
          <p:cNvSpPr>
            <a:spLocks noGrp="1"/>
          </p:cNvSpPr>
          <p:nvPr>
            <p:ph type="body" sz="quarter" idx="10"/>
          </p:nvPr>
        </p:nvSpPr>
        <p:spPr>
          <a:xfrm>
            <a:off x="5429867" y="4092814"/>
            <a:ext cx="5654410" cy="844684"/>
          </a:xfrm>
        </p:spPr>
        <p:txBody>
          <a:bodyPr/>
          <a:lstStyle/>
          <a:p>
            <a:r>
              <a:rPr lang="en-US" altLang="zh-CN" dirty="0"/>
              <a:t> </a:t>
            </a:r>
          </a:p>
          <a:p>
            <a:pPr algn="l"/>
            <a:r>
              <a:rPr lang="en-US" altLang="zh-CN" dirty="0"/>
              <a:t>LU Fei	20797386</a:t>
            </a:r>
          </a:p>
          <a:p>
            <a:pPr algn="l"/>
            <a:r>
              <a:rPr lang="en-US" altLang="zh-CN" dirty="0"/>
              <a:t>XIONG Yi	20787642</a:t>
            </a:r>
          </a:p>
          <a:p>
            <a:pPr algn="l"/>
            <a:r>
              <a:rPr lang="en-US" altLang="zh-CN" dirty="0"/>
              <a:t>ZHENG Hao 20797594</a:t>
            </a:r>
          </a:p>
        </p:txBody>
      </p:sp>
      <p:sp>
        <p:nvSpPr>
          <p:cNvPr id="10" name="文本框 9"/>
          <p:cNvSpPr txBox="1"/>
          <p:nvPr/>
        </p:nvSpPr>
        <p:spPr>
          <a:xfrm>
            <a:off x="3761771" y="4145824"/>
            <a:ext cx="1273216" cy="369332"/>
          </a:xfrm>
          <a:prstGeom prst="rect">
            <a:avLst/>
          </a:prstGeom>
          <a:noFill/>
        </p:spPr>
        <p:txBody>
          <a:bodyPr wrap="square" rtlCol="0">
            <a:spAutoFit/>
          </a:bodyPr>
          <a:lstStyle/>
          <a:p>
            <a:pPr algn="ctr"/>
            <a:r>
              <a:rPr kumimoji="1" lang="en-US" altLang="zh-CN" dirty="0"/>
              <a:t>Group 4</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LightGBM</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a:t>
            </a:fld>
            <a:endParaRPr lang="zh-CN" altLang="en-US"/>
          </a:p>
        </p:txBody>
      </p:sp>
      <p:grpSp>
        <p:nvGrpSpPr>
          <p:cNvPr id="5" name="f66dfd7e-daf7-4158-a6ac-93997a64ed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10618" y="1377950"/>
            <a:ext cx="10937243" cy="3549015"/>
            <a:chOff x="581659" y="1377950"/>
            <a:chExt cx="10937243" cy="3549015"/>
          </a:xfrm>
        </p:grpSpPr>
        <p:grpSp>
          <p:nvGrpSpPr>
            <p:cNvPr id="6" name="iś1iḓê"/>
            <p:cNvGrpSpPr/>
            <p:nvPr/>
          </p:nvGrpSpPr>
          <p:grpSpPr>
            <a:xfrm>
              <a:off x="3851174" y="2819401"/>
              <a:ext cx="4489654" cy="1654819"/>
              <a:chOff x="3276180" y="2756199"/>
              <a:chExt cx="5639641" cy="2078686"/>
            </a:xfrm>
          </p:grpSpPr>
          <p:sp>
            <p:nvSpPr>
              <p:cNvPr id="22" name="îšľiďé"/>
              <p:cNvSpPr/>
              <p:nvPr/>
            </p:nvSpPr>
            <p:spPr bwMode="auto">
              <a:xfrm rot="5400000">
                <a:off x="7870207" y="3789271"/>
                <a:ext cx="1359719" cy="731509"/>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close/>
                  </a:path>
                </a:pathLst>
              </a:custGeom>
              <a:solidFill>
                <a:schemeClr val="bg1">
                  <a:lumMod val="85000"/>
                </a:schemeClr>
              </a:solidFill>
              <a:ln>
                <a:noFill/>
              </a:ln>
            </p:spPr>
            <p:txBody>
              <a:bodyPr wrap="square" lIns="91440" tIns="45720" rIns="91440" bIns="45720" anchor="ctr" anchorCtr="1">
                <a:normAutofit/>
              </a:bodyPr>
              <a:lstStyle/>
              <a:p>
                <a:pPr algn="ctr"/>
                <a:endParaRPr dirty="0"/>
              </a:p>
            </p:txBody>
          </p:sp>
          <p:sp>
            <p:nvSpPr>
              <p:cNvPr id="23" name="îślïḋè"/>
              <p:cNvSpPr/>
              <p:nvPr/>
            </p:nvSpPr>
            <p:spPr bwMode="auto">
              <a:xfrm>
                <a:off x="5209338" y="3778665"/>
                <a:ext cx="2974975" cy="720725"/>
              </a:xfrm>
              <a:custGeom>
                <a:avLst/>
                <a:gdLst>
                  <a:gd name="T0" fmla="*/ 1874 w 1874"/>
                  <a:gd name="T1" fmla="*/ 454 h 454"/>
                  <a:gd name="T2" fmla="*/ 1874 w 1874"/>
                  <a:gd name="T3" fmla="*/ 229 h 454"/>
                  <a:gd name="T4" fmla="*/ 1874 w 1874"/>
                  <a:gd name="T5" fmla="*/ 0 h 454"/>
                  <a:gd name="T6" fmla="*/ 1222 w 1874"/>
                  <a:gd name="T7" fmla="*/ 0 h 454"/>
                  <a:gd name="T8" fmla="*/ 1222 w 1874"/>
                  <a:gd name="T9" fmla="*/ 0 h 454"/>
                  <a:gd name="T10" fmla="*/ 444 w 1874"/>
                  <a:gd name="T11" fmla="*/ 0 h 454"/>
                  <a:gd name="T12" fmla="*/ 0 w 1874"/>
                  <a:gd name="T13" fmla="*/ 454 h 454"/>
                  <a:gd name="T14" fmla="*/ 1874 w 1874"/>
                  <a:gd name="T15" fmla="*/ 454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4" h="454">
                    <a:moveTo>
                      <a:pt x="1874" y="454"/>
                    </a:moveTo>
                    <a:lnTo>
                      <a:pt x="1874" y="229"/>
                    </a:lnTo>
                    <a:lnTo>
                      <a:pt x="1874" y="0"/>
                    </a:lnTo>
                    <a:lnTo>
                      <a:pt x="1222" y="0"/>
                    </a:lnTo>
                    <a:lnTo>
                      <a:pt x="1222" y="0"/>
                    </a:lnTo>
                    <a:lnTo>
                      <a:pt x="444" y="0"/>
                    </a:lnTo>
                    <a:lnTo>
                      <a:pt x="0" y="454"/>
                    </a:lnTo>
                    <a:lnTo>
                      <a:pt x="1874" y="454"/>
                    </a:lnTo>
                    <a:close/>
                  </a:path>
                </a:pathLst>
              </a:custGeom>
              <a:solidFill>
                <a:schemeClr val="bg1">
                  <a:lumMod val="85000"/>
                </a:schemeClr>
              </a:solidFill>
              <a:ln>
                <a:noFill/>
              </a:ln>
            </p:spPr>
            <p:txBody>
              <a:bodyPr vert="horz" wrap="square" lIns="91440" tIns="45720" rIns="91440" bIns="45720" numCol="1" anchor="ctr" anchorCtr="0" compatLnSpc="1">
                <a:normAutofit/>
              </a:bodyPr>
              <a:lstStyle/>
              <a:p>
                <a:pPr algn="r"/>
                <a:r>
                  <a:rPr lang="en-US" altLang="zh-CN" b="1" dirty="0"/>
                  <a:t>LightGBM</a:t>
                </a:r>
              </a:p>
            </p:txBody>
          </p:sp>
          <p:sp>
            <p:nvSpPr>
              <p:cNvPr id="24" name="išlïďê"/>
              <p:cNvSpPr/>
              <p:nvPr/>
            </p:nvSpPr>
            <p:spPr bwMode="auto">
              <a:xfrm>
                <a:off x="4007689" y="3053786"/>
                <a:ext cx="3185274" cy="720725"/>
              </a:xfrm>
              <a:custGeom>
                <a:avLst/>
                <a:gdLst>
                  <a:gd name="T0" fmla="*/ 2085 w 2085"/>
                  <a:gd name="T1" fmla="*/ 454 h 454"/>
                  <a:gd name="T2" fmla="*/ 1641 w 2085"/>
                  <a:gd name="T3" fmla="*/ 0 h 454"/>
                  <a:gd name="T4" fmla="*/ 0 w 2085"/>
                  <a:gd name="T5" fmla="*/ 0 h 454"/>
                  <a:gd name="T6" fmla="*/ 0 w 2085"/>
                  <a:gd name="T7" fmla="*/ 227 h 454"/>
                  <a:gd name="T8" fmla="*/ 0 w 2085"/>
                  <a:gd name="T9" fmla="*/ 454 h 454"/>
                  <a:gd name="T10" fmla="*/ 2085 w 2085"/>
                  <a:gd name="T11" fmla="*/ 454 h 454"/>
                </a:gdLst>
                <a:ahLst/>
                <a:cxnLst>
                  <a:cxn ang="0">
                    <a:pos x="T0" y="T1"/>
                  </a:cxn>
                  <a:cxn ang="0">
                    <a:pos x="T2" y="T3"/>
                  </a:cxn>
                  <a:cxn ang="0">
                    <a:pos x="T4" y="T5"/>
                  </a:cxn>
                  <a:cxn ang="0">
                    <a:pos x="T6" y="T7"/>
                  </a:cxn>
                  <a:cxn ang="0">
                    <a:pos x="T8" y="T9"/>
                  </a:cxn>
                  <a:cxn ang="0">
                    <a:pos x="T10" y="T11"/>
                  </a:cxn>
                </a:cxnLst>
                <a:rect l="0" t="0" r="r" b="b"/>
                <a:pathLst>
                  <a:path w="2085" h="454">
                    <a:moveTo>
                      <a:pt x="2085" y="454"/>
                    </a:moveTo>
                    <a:lnTo>
                      <a:pt x="1641" y="0"/>
                    </a:lnTo>
                    <a:lnTo>
                      <a:pt x="0" y="0"/>
                    </a:lnTo>
                    <a:lnTo>
                      <a:pt x="0" y="227"/>
                    </a:lnTo>
                    <a:lnTo>
                      <a:pt x="0" y="454"/>
                    </a:lnTo>
                    <a:lnTo>
                      <a:pt x="2085" y="454"/>
                    </a:lnTo>
                    <a:close/>
                  </a:path>
                </a:pathLst>
              </a:custGeom>
              <a:solidFill>
                <a:srgbClr val="BC36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normAutofit/>
              </a:bodyPr>
              <a:lstStyle/>
              <a:p>
                <a:r>
                  <a:rPr lang="en-US" altLang="zh-CN" b="1" dirty="0">
                    <a:solidFill>
                      <a:schemeClr val="bg1"/>
                    </a:solidFill>
                  </a:rPr>
                  <a:t>GBDT</a:t>
                </a:r>
              </a:p>
            </p:txBody>
          </p:sp>
          <p:sp>
            <p:nvSpPr>
              <p:cNvPr id="25" name="îsḻiḋé"/>
              <p:cNvSpPr/>
              <p:nvPr/>
            </p:nvSpPr>
            <p:spPr bwMode="auto">
              <a:xfrm rot="5400000">
                <a:off x="2965031" y="3067348"/>
                <a:ext cx="1353808" cy="731509"/>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chorCtr="1">
                <a:normAutofit/>
              </a:bodyPr>
              <a:lstStyle/>
              <a:p>
                <a:pPr algn="ctr"/>
                <a:endParaRPr/>
              </a:p>
            </p:txBody>
          </p:sp>
        </p:grpSp>
        <p:sp>
          <p:nvSpPr>
            <p:cNvPr id="7" name="ïSḷiḓe"/>
            <p:cNvSpPr txBox="1"/>
            <p:nvPr/>
          </p:nvSpPr>
          <p:spPr>
            <a:xfrm>
              <a:off x="581659" y="1377950"/>
              <a:ext cx="10845800" cy="581926"/>
            </a:xfrm>
            <a:prstGeom prst="rect">
              <a:avLst/>
            </a:prstGeom>
            <a:noFill/>
            <a:ln>
              <a:noFill/>
            </a:ln>
          </p:spPr>
          <p:txBody>
            <a:bodyPr wrap="none" lIns="90000" tIns="46800" rIns="90000" bIns="46800" anchor="ctr" anchorCtr="0">
              <a:noAutofit/>
            </a:bodyPr>
            <a:lstStyle/>
            <a:p>
              <a:pPr algn="l">
                <a:buSzPct val="25000"/>
              </a:pPr>
              <a:r>
                <a:rPr lang="en-US" sz="1900" dirty="0"/>
                <a:t>Since the goal of this project is to predict the future sales and there are many features showing impact</a:t>
              </a:r>
            </a:p>
            <a:p>
              <a:pPr algn="l">
                <a:buSzPct val="25000"/>
              </a:pPr>
              <a:r>
                <a:rPr lang="en-US" sz="1900" dirty="0"/>
                <a:t>to the sales, we choose LightGBM, a powerful regression model, to train this large amount of data and</a:t>
              </a:r>
            </a:p>
            <a:p>
              <a:pPr algn="l">
                <a:buSzPct val="25000"/>
              </a:pPr>
              <a:r>
                <a:rPr lang="en-US" sz="1900" dirty="0"/>
                <a:t>do the prediction.</a:t>
              </a:r>
            </a:p>
          </p:txBody>
        </p:sp>
        <p:sp>
          <p:nvSpPr>
            <p:cNvPr id="18" name="iṩļïḋê"/>
            <p:cNvSpPr txBox="1"/>
            <p:nvPr/>
          </p:nvSpPr>
          <p:spPr>
            <a:xfrm>
              <a:off x="8385267" y="2963175"/>
              <a:ext cx="3127900" cy="392512"/>
            </a:xfrm>
            <a:prstGeom prst="rect">
              <a:avLst/>
            </a:prstGeom>
            <a:noFill/>
            <a:ln>
              <a:noFill/>
            </a:ln>
          </p:spPr>
          <p:txBody>
            <a:bodyPr wrap="none" lIns="91440" tIns="45720" rIns="91440" bIns="45720" anchor="t" anchorCtr="0">
              <a:normAutofit lnSpcReduction="10000"/>
            </a:bodyPr>
            <a:lstStyle/>
            <a:p>
              <a:pPr algn="r">
                <a:buSzPct val="25000"/>
              </a:pPr>
              <a:r>
                <a:rPr lang="en-US" altLang="de-DE" sz="2000" b="1" dirty="0"/>
                <a:t>Improvement from GBDT</a:t>
              </a:r>
            </a:p>
          </p:txBody>
        </p:sp>
        <p:sp>
          <p:nvSpPr>
            <p:cNvPr id="27" name="ïṥ1îḍé"/>
            <p:cNvSpPr txBox="1"/>
            <p:nvPr/>
          </p:nvSpPr>
          <p:spPr>
            <a:xfrm>
              <a:off x="8385902" y="3557722"/>
              <a:ext cx="3127900" cy="624918"/>
            </a:xfrm>
            <a:prstGeom prst="rect">
              <a:avLst/>
            </a:prstGeom>
            <a:noFill/>
            <a:ln>
              <a:noFill/>
            </a:ln>
          </p:spPr>
          <p:txBody>
            <a:bodyPr lIns="91440" tIns="45720" rIns="91440" bIns="45720" anchor="t" anchorCtr="0">
              <a:normAutofit/>
            </a:bodyPr>
            <a:lstStyle/>
            <a:p>
              <a:pPr algn="r">
                <a:lnSpc>
                  <a:spcPct val="150000"/>
                </a:lnSpc>
                <a:buSzPct val="25000"/>
              </a:pPr>
              <a:r>
                <a:rPr sz="1200" dirty="0"/>
                <a:t>Gradient-based One-Side Sampling (GOSS)</a:t>
              </a:r>
            </a:p>
          </p:txBody>
        </p:sp>
        <p:sp>
          <p:nvSpPr>
            <p:cNvPr id="28" name="íṡ1idè"/>
            <p:cNvSpPr txBox="1"/>
            <p:nvPr/>
          </p:nvSpPr>
          <p:spPr>
            <a:xfrm>
              <a:off x="8363042" y="4302047"/>
              <a:ext cx="3127900" cy="624918"/>
            </a:xfrm>
            <a:prstGeom prst="rect">
              <a:avLst/>
            </a:prstGeom>
            <a:noFill/>
            <a:ln>
              <a:noFill/>
            </a:ln>
          </p:spPr>
          <p:txBody>
            <a:bodyPr lIns="91440" tIns="45720" rIns="91440" bIns="45720" anchor="t" anchorCtr="0">
              <a:normAutofit/>
            </a:bodyPr>
            <a:lstStyle/>
            <a:p>
              <a:pPr algn="r">
                <a:lnSpc>
                  <a:spcPct val="150000"/>
                </a:lnSpc>
                <a:buSzPct val="25000"/>
              </a:pPr>
              <a:r>
                <a:rPr sz="1200" dirty="0"/>
                <a:t>Exclusive Feature Bundling (EFB)</a:t>
              </a:r>
            </a:p>
          </p:txBody>
        </p:sp>
        <p:cxnSp>
          <p:nvCxnSpPr>
            <p:cNvPr id="29" name="直接连接符 28"/>
            <p:cNvCxnSpPr/>
            <p:nvPr/>
          </p:nvCxnSpPr>
          <p:spPr>
            <a:xfrm>
              <a:off x="8363167" y="4156985"/>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p:nvPicPr>
        <p:blipFill>
          <a:blip r:embed="rId4"/>
          <a:stretch>
            <a:fillRect/>
          </a:stretch>
        </p:blipFill>
        <p:spPr>
          <a:xfrm>
            <a:off x="189869" y="2411242"/>
            <a:ext cx="3737610" cy="305498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Model and Result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sp>
        <p:nvSpPr>
          <p:cNvPr id="5" name="文本框 4"/>
          <p:cNvSpPr txBox="1"/>
          <p:nvPr/>
        </p:nvSpPr>
        <p:spPr>
          <a:xfrm>
            <a:off x="668655" y="1270000"/>
            <a:ext cx="10851515" cy="1754326"/>
          </a:xfrm>
          <a:prstGeom prst="rect">
            <a:avLst/>
          </a:prstGeom>
          <a:noFill/>
        </p:spPr>
        <p:txBody>
          <a:bodyPr wrap="square" rtlCol="0" anchor="t">
            <a:spAutoFit/>
          </a:bodyPr>
          <a:lstStyle/>
          <a:p>
            <a:r>
              <a:rPr lang="zh-CN" altLang="en-US" dirty="0"/>
              <a:t>In the actual model training and testing, in order to predict the sales data from d_1942 to d_1969,</a:t>
            </a:r>
            <a:r>
              <a:rPr lang="en-US" altLang="zh-CN" dirty="0"/>
              <a:t> </a:t>
            </a:r>
            <a:r>
              <a:rPr lang="zh-CN" altLang="en-US" dirty="0"/>
              <a:t>we use data from d_1 to d_1941, which are in file sales_train_evaluation.csv, and put them into the</a:t>
            </a:r>
            <a:r>
              <a:rPr lang="en-US" altLang="zh-CN" dirty="0"/>
              <a:t> </a:t>
            </a:r>
            <a:r>
              <a:rPr lang="zh-CN" altLang="en-US" dirty="0"/>
              <a:t>model for training.</a:t>
            </a:r>
            <a:endParaRPr lang="en-US" altLang="zh-CN" dirty="0"/>
          </a:p>
          <a:p>
            <a:endParaRPr lang="zh-CN" altLang="en-US" dirty="0"/>
          </a:p>
          <a:p>
            <a:r>
              <a:rPr lang="zh-CN" altLang="en-US" dirty="0"/>
              <a:t>The evaluation is based on the Weighted Root Mean Squared Scaled Error (RMSSE) between the</a:t>
            </a:r>
          </a:p>
          <a:p>
            <a:r>
              <a:rPr lang="zh-CN" altLang="en-US" dirty="0"/>
              <a:t>true value and prediction value. We used the</a:t>
            </a:r>
            <a:r>
              <a:rPr lang="en-US" altLang="zh-CN" dirty="0"/>
              <a:t> trained model to </a:t>
            </a:r>
            <a:r>
              <a:rPr lang="zh-CN" altLang="en-US" dirty="0"/>
              <a:t>predict the sales on d_1942 - d_1969.</a:t>
            </a:r>
          </a:p>
        </p:txBody>
      </p:sp>
      <p:pic>
        <p:nvPicPr>
          <p:cNvPr id="7" name="图片 6"/>
          <p:cNvPicPr>
            <a:picLocks noChangeAspect="1"/>
          </p:cNvPicPr>
          <p:nvPr/>
        </p:nvPicPr>
        <p:blipFill>
          <a:blip r:embed="rId3"/>
          <a:stretch>
            <a:fillRect/>
          </a:stretch>
        </p:blipFill>
        <p:spPr>
          <a:xfrm>
            <a:off x="1451610" y="3283003"/>
            <a:ext cx="9284970" cy="310007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Methods of Uncertainty</a:t>
            </a:r>
          </a:p>
        </p:txBody>
      </p:sp>
      <p:sp>
        <p:nvSpPr>
          <p:cNvPr id="6" name="文本占位符 5"/>
          <p:cNvSpPr>
            <a:spLocks noGrp="1"/>
          </p:cNvSpPr>
          <p:nvPr>
            <p:ph type="body" idx="1"/>
          </p:nvPr>
        </p:nvSpPr>
        <p:spPr/>
        <p:txBody>
          <a:bodyPr/>
          <a:lstStyle/>
          <a:p>
            <a:pPr lvl="0">
              <a:lnSpc>
                <a:spcPct val="100000"/>
              </a:lnSpc>
            </a:pPr>
            <a:r>
              <a:rPr lang="en-US" altLang="zh-CN" dirty="0"/>
              <a:t>About</a:t>
            </a:r>
          </a:p>
          <a:p>
            <a:pPr lvl="0">
              <a:lnSpc>
                <a:spcPct val="100000"/>
              </a:lnSpc>
            </a:pPr>
            <a:r>
              <a:rPr lang="en-US" altLang="zh-CN" dirty="0"/>
              <a:t>M5</a:t>
            </a:r>
            <a:r>
              <a:rPr lang="zh-CN" altLang="en-US" dirty="0"/>
              <a:t> </a:t>
            </a:r>
            <a:r>
              <a:rPr lang="en-US" altLang="zh-CN" dirty="0"/>
              <a:t>Forecasting</a:t>
            </a:r>
            <a:r>
              <a:rPr lang="zh-CN" altLang="en-US" dirty="0"/>
              <a:t>：</a:t>
            </a:r>
            <a:r>
              <a:rPr lang="en-US" altLang="zh-CN" dirty="0"/>
              <a:t>Accuracy &amp; Uncertainty</a:t>
            </a:r>
            <a:endParaRPr lang="zh-CN" altLang="en-US" dirty="0"/>
          </a:p>
        </p:txBody>
      </p:sp>
      <p:sp>
        <p:nvSpPr>
          <p:cNvPr id="9" name="文本框 8"/>
          <p:cNvSpPr txBox="1"/>
          <p:nvPr/>
        </p:nvSpPr>
        <p:spPr>
          <a:xfrm>
            <a:off x="3543251" y="272849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Quantile Regression</a:t>
            </a:r>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13</a:t>
            </a:fld>
            <a:endParaRPr lang="zh-CN" altLang="en-US"/>
          </a:p>
        </p:txBody>
      </p:sp>
      <p:grpSp>
        <p:nvGrpSpPr>
          <p:cNvPr id="5" name="4af1eef1-55ec-472b-aa87-ff141f5160d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49198" y="1808820"/>
            <a:ext cx="10493604" cy="3463022"/>
            <a:chOff x="849198" y="1808820"/>
            <a:chExt cx="10493604" cy="3463022"/>
          </a:xfrm>
        </p:grpSpPr>
        <p:sp>
          <p:nvSpPr>
            <p:cNvPr id="6" name="iSḻiďê"/>
            <p:cNvSpPr/>
            <p:nvPr/>
          </p:nvSpPr>
          <p:spPr>
            <a:xfrm>
              <a:off x="849198" y="2114712"/>
              <a:ext cx="759735" cy="759735"/>
            </a:xfrm>
            <a:prstGeom prst="ellipse">
              <a:avLst/>
            </a:prstGeom>
            <a:solidFill>
              <a:schemeClr val="tx1">
                <a:lumMod val="50000"/>
                <a:lumOff val="50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ïśľîḑé"/>
            <p:cNvSpPr/>
            <p:nvPr/>
          </p:nvSpPr>
          <p:spPr>
            <a:xfrm>
              <a:off x="10583067" y="2114712"/>
              <a:ext cx="759735" cy="759735"/>
            </a:xfrm>
            <a:prstGeom prst="ellipse">
              <a:avLst/>
            </a:prstGeom>
            <a:solidFill>
              <a:schemeClr val="tx1">
                <a:lumMod val="50000"/>
                <a:lumOff val="50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cxnSp>
          <p:nvCxnSpPr>
            <p:cNvPr id="8" name="直接连接符 7"/>
            <p:cNvCxnSpPr>
              <a:endCxn id="7" idx="2"/>
            </p:cNvCxnSpPr>
            <p:nvPr/>
          </p:nvCxnSpPr>
          <p:spPr>
            <a:xfrm>
              <a:off x="1608932" y="2494578"/>
              <a:ext cx="8974135" cy="2"/>
            </a:xfrm>
            <a:prstGeom prst="line">
              <a:avLst/>
            </a:prstGeom>
            <a:ln w="19050">
              <a:solidFill>
                <a:schemeClr val="bg1">
                  <a:lumMod val="6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 name="isḷíḍè"/>
            <p:cNvSpPr/>
            <p:nvPr/>
          </p:nvSpPr>
          <p:spPr>
            <a:xfrm>
              <a:off x="5156231" y="1808820"/>
              <a:ext cx="1943100" cy="1943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buClr>
                  <a:schemeClr val="tx1">
                    <a:lumMod val="85000"/>
                    <a:lumOff val="15000"/>
                  </a:schemeClr>
                </a:buClr>
                <a:buSzPct val="105000"/>
              </a:pPr>
              <a:endParaRPr lang="zh-CN" altLang="en-US" sz="2000" b="1" dirty="0">
                <a:solidFill>
                  <a:schemeClr val="bg1"/>
                </a:solidFill>
              </a:endParaRPr>
            </a:p>
          </p:txBody>
        </p:sp>
        <p:sp>
          <p:nvSpPr>
            <p:cNvPr id="10" name="ïŝļíďe"/>
            <p:cNvSpPr txBox="1"/>
            <p:nvPr/>
          </p:nvSpPr>
          <p:spPr>
            <a:xfrm>
              <a:off x="1608658" y="2072980"/>
              <a:ext cx="3201670" cy="407035"/>
            </a:xfrm>
            <a:prstGeom prst="rect">
              <a:avLst/>
            </a:prstGeom>
          </p:spPr>
          <p:txBody>
            <a:bodyPr wrap="square" lIns="91440" tIns="45720" rIns="91440" bIns="45720">
              <a:noAutofit/>
            </a:bodyPr>
            <a:lstStyle/>
            <a:p>
              <a:pPr>
                <a:buClr>
                  <a:schemeClr val="tx1">
                    <a:lumMod val="85000"/>
                    <a:lumOff val="15000"/>
                  </a:schemeClr>
                </a:buClr>
                <a:buSzPct val="105000"/>
              </a:pPr>
              <a:r>
                <a:rPr lang="en-US" altLang="zh-CN" sz="2300" b="1" dirty="0"/>
                <a:t>Regression analysis</a:t>
              </a:r>
            </a:p>
          </p:txBody>
        </p:sp>
        <p:sp>
          <p:nvSpPr>
            <p:cNvPr id="11" name="îşḻîḓé"/>
            <p:cNvSpPr/>
            <p:nvPr/>
          </p:nvSpPr>
          <p:spPr>
            <a:xfrm>
              <a:off x="1053422" y="3361950"/>
              <a:ext cx="38814" cy="519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2" name="íṩļïďe"/>
            <p:cNvSpPr/>
            <p:nvPr/>
          </p:nvSpPr>
          <p:spPr>
            <a:xfrm>
              <a:off x="1053422" y="4132515"/>
              <a:ext cx="38814" cy="519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3" name="ísḷïḋe"/>
            <p:cNvSpPr/>
            <p:nvPr/>
          </p:nvSpPr>
          <p:spPr>
            <a:xfrm flipH="1">
              <a:off x="11099764" y="3118110"/>
              <a:ext cx="38814" cy="51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4" name="ïṣḷíḋe"/>
            <p:cNvSpPr/>
            <p:nvPr/>
          </p:nvSpPr>
          <p:spPr>
            <a:xfrm flipH="1">
              <a:off x="11099764" y="4752275"/>
              <a:ext cx="38814" cy="51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5" name="î$1îďé"/>
            <p:cNvSpPr/>
            <p:nvPr/>
          </p:nvSpPr>
          <p:spPr>
            <a:xfrm>
              <a:off x="5506558" y="3403305"/>
              <a:ext cx="1314452" cy="131445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buClr>
                  <a:schemeClr val="tx1">
                    <a:lumMod val="85000"/>
                    <a:lumOff val="15000"/>
                  </a:schemeClr>
                </a:buClr>
                <a:buSzPct val="105000"/>
              </a:pPr>
              <a:endParaRPr lang="zh-CN" altLang="en-US" sz="1400" b="1" dirty="0">
                <a:solidFill>
                  <a:schemeClr val="accent1"/>
                </a:solidFill>
              </a:endParaRPr>
            </a:p>
          </p:txBody>
        </p:sp>
        <p:sp>
          <p:nvSpPr>
            <p:cNvPr id="16" name="íŝlïḑe"/>
            <p:cNvSpPr/>
            <p:nvPr/>
          </p:nvSpPr>
          <p:spPr bwMode="auto">
            <a:xfrm>
              <a:off x="1025054" y="2254064"/>
              <a:ext cx="481027" cy="481027"/>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wrap="square" lIns="91440" tIns="45720" rIns="91440" bIns="45720" anchor="ctr">
              <a:normAutofit/>
            </a:bodyPr>
            <a:lstStyle/>
            <a:p>
              <a:pPr algn="ctr"/>
              <a:endParaRPr/>
            </a:p>
          </p:txBody>
        </p:sp>
        <p:sp>
          <p:nvSpPr>
            <p:cNvPr id="17" name="isľïḋe"/>
            <p:cNvSpPr/>
            <p:nvPr/>
          </p:nvSpPr>
          <p:spPr bwMode="auto">
            <a:xfrm>
              <a:off x="10726111" y="2260156"/>
              <a:ext cx="481027" cy="481027"/>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bg1"/>
            </a:solidFill>
            <a:ln>
              <a:noFill/>
            </a:ln>
          </p:spPr>
          <p:txBody>
            <a:bodyPr wrap="square" lIns="91440" tIns="45720" rIns="91440" bIns="45720" anchor="ctr">
              <a:normAutofit/>
            </a:bodyPr>
            <a:lstStyle/>
            <a:p>
              <a:pPr algn="ctr"/>
              <a:endParaRPr/>
            </a:p>
          </p:txBody>
        </p:sp>
        <p:sp>
          <p:nvSpPr>
            <p:cNvPr id="18" name="i$lîďè"/>
            <p:cNvSpPr txBox="1"/>
            <p:nvPr/>
          </p:nvSpPr>
          <p:spPr>
            <a:xfrm>
              <a:off x="7239838" y="2072345"/>
              <a:ext cx="3322955" cy="407035"/>
            </a:xfrm>
            <a:prstGeom prst="rect">
              <a:avLst/>
            </a:prstGeom>
          </p:spPr>
          <p:txBody>
            <a:bodyPr wrap="square" lIns="91440" tIns="45720" rIns="91440" bIns="45720">
              <a:noAutofit/>
            </a:bodyPr>
            <a:lstStyle/>
            <a:p>
              <a:pPr algn="r">
                <a:buClr>
                  <a:schemeClr val="tx1">
                    <a:lumMod val="85000"/>
                    <a:lumOff val="15000"/>
                  </a:schemeClr>
                </a:buClr>
                <a:buSzPct val="105000"/>
              </a:pPr>
              <a:r>
                <a:rPr lang="en-US" altLang="zh-CN" sz="2300" b="1" dirty="0"/>
                <a:t>Quantile Regression</a:t>
              </a:r>
            </a:p>
          </p:txBody>
        </p:sp>
        <p:sp>
          <p:nvSpPr>
            <p:cNvPr id="19" name="ïSľîḑè"/>
            <p:cNvSpPr/>
            <p:nvPr/>
          </p:nvSpPr>
          <p:spPr bwMode="auto">
            <a:xfrm>
              <a:off x="1094943" y="2961980"/>
              <a:ext cx="3843655" cy="51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000" dirty="0"/>
                <a:t>The basic idea of </a:t>
              </a:r>
              <a:r>
                <a:rPr lang="en-US" altLang="zh-CN" sz="1000" dirty="0">
                  <a:sym typeface="+mn-ea"/>
                </a:rPr>
                <a:t>Regression analysis</a:t>
              </a:r>
              <a:r>
                <a:rPr lang="en-US" altLang="zh-CN" sz="1000" dirty="0"/>
                <a:t> is to find a function to fit the training data as precise as possible, and then use the function to do some predictions. The parameters adjusting process is usually realized by minimizing Mean Squared Error as the loss function.</a:t>
              </a:r>
            </a:p>
          </p:txBody>
        </p:sp>
        <p:sp>
          <p:nvSpPr>
            <p:cNvPr id="20" name="í$ḷïdé"/>
            <p:cNvSpPr/>
            <p:nvPr/>
          </p:nvSpPr>
          <p:spPr bwMode="auto">
            <a:xfrm>
              <a:off x="1075893" y="4033225"/>
              <a:ext cx="3862070"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000" dirty="0"/>
                <a:t>All the regression functions mentioned above are essentially a conditional expectation function. Under the condition that x is equal to a certain value, find the expectation of Y according to the data. But more often, we don’t want to just study the expectation of Y, but also to explore the complete distribution of Y, or maybe in some cases, we prefer to know a quantile of Y</a:t>
              </a:r>
            </a:p>
          </p:txBody>
        </p:sp>
        <p:sp>
          <p:nvSpPr>
            <p:cNvPr id="21" name="îŝľïḍe"/>
            <p:cNvSpPr/>
            <p:nvPr/>
          </p:nvSpPr>
          <p:spPr bwMode="auto">
            <a:xfrm>
              <a:off x="7239838" y="2996270"/>
              <a:ext cx="3856990" cy="51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000" dirty="0"/>
                <a:t>The quantile loss differs depending on different quantile, for higher quantiles, more negative errors are penalized and for lower quantiles, more positive errors are penalized. And the quantile loss function is:</a:t>
              </a:r>
            </a:p>
          </p:txBody>
        </p:sp>
        <p:sp>
          <p:nvSpPr>
            <p:cNvPr id="22" name="ïṣļîďe"/>
            <p:cNvSpPr/>
            <p:nvPr/>
          </p:nvSpPr>
          <p:spPr bwMode="auto">
            <a:xfrm>
              <a:off x="7390333" y="4668860"/>
              <a:ext cx="3697605"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000" dirty="0"/>
                <a:t>According to the M5 participants’ guide, we are asked to provide the median, and the 50%, 67%, 95%, and 99% prediction intervals, so the quantiles are: 0.005, 0.025, 0.165, 0.25, 0.5, 0.75, 0.835, 0.975, and 0.995.</a:t>
              </a:r>
            </a:p>
          </p:txBody>
        </p:sp>
        <p:sp>
          <p:nvSpPr>
            <p:cNvPr id="23" name="îşḻîḓé"/>
            <p:cNvSpPr/>
            <p:nvPr/>
          </p:nvSpPr>
          <p:spPr>
            <a:xfrm>
              <a:off x="1053422" y="3067945"/>
              <a:ext cx="38814" cy="519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4" name="í$ḷïdé"/>
            <p:cNvSpPr/>
            <p:nvPr/>
          </p:nvSpPr>
          <p:spPr bwMode="auto">
            <a:xfrm>
              <a:off x="1075893" y="4033860"/>
              <a:ext cx="3862070" cy="55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000" dirty="0"/>
                <a:t>All the regression functions mentioned above are essentially a conditional expectation function. Under the condition that x is equal to a certain value, find the expectation of Y according to the data. But more often, we don’t want to just study the expectation of Y, but also to explore the complete distribution of Y, or maybe in some cases, we prefer to know a quantile of Y</a:t>
              </a:r>
            </a:p>
          </p:txBody>
        </p:sp>
      </p:grpSp>
      <p:pic>
        <p:nvPicPr>
          <p:cNvPr id="25" name="图片 24"/>
          <p:cNvPicPr>
            <a:picLocks noChangeAspect="1"/>
          </p:cNvPicPr>
          <p:nvPr/>
        </p:nvPicPr>
        <p:blipFill>
          <a:blip r:embed="rId4"/>
          <a:stretch>
            <a:fillRect/>
          </a:stretch>
        </p:blipFill>
        <p:spPr>
          <a:xfrm>
            <a:off x="669925" y="5415280"/>
            <a:ext cx="4672330" cy="1317625"/>
          </a:xfrm>
          <a:prstGeom prst="rect">
            <a:avLst/>
          </a:prstGeom>
        </p:spPr>
      </p:pic>
      <p:pic>
        <p:nvPicPr>
          <p:cNvPr id="26" name="图片 25"/>
          <p:cNvPicPr>
            <a:picLocks noChangeAspect="1"/>
          </p:cNvPicPr>
          <p:nvPr/>
        </p:nvPicPr>
        <p:blipFill>
          <a:blip r:embed="rId5"/>
          <a:stretch>
            <a:fillRect/>
          </a:stretch>
        </p:blipFill>
        <p:spPr>
          <a:xfrm>
            <a:off x="7780020" y="3972560"/>
            <a:ext cx="3069590" cy="524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NNs and LSTM</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sp>
        <p:nvSpPr>
          <p:cNvPr id="5" name="文本框 4"/>
          <p:cNvSpPr txBox="1"/>
          <p:nvPr/>
        </p:nvSpPr>
        <p:spPr>
          <a:xfrm>
            <a:off x="668655" y="1270000"/>
            <a:ext cx="10851515" cy="2585323"/>
          </a:xfrm>
          <a:prstGeom prst="rect">
            <a:avLst/>
          </a:prstGeom>
          <a:noFill/>
        </p:spPr>
        <p:txBody>
          <a:bodyPr wrap="square" rtlCol="0" anchor="t">
            <a:spAutoFit/>
          </a:bodyPr>
          <a:lstStyle/>
          <a:p>
            <a:r>
              <a:rPr dirty="0"/>
              <a:t>Artificial neural network is an algorithmic mathematical model that imitates the behavior characteristics of animal neural network and carries out distributed parallel information processing. This kind of</a:t>
            </a:r>
            <a:r>
              <a:rPr lang="en-US" dirty="0"/>
              <a:t> </a:t>
            </a:r>
            <a:r>
              <a:rPr dirty="0"/>
              <a:t>network depends on the complexity of the system, and achieves the purpose of processing information</a:t>
            </a:r>
            <a:r>
              <a:rPr lang="en-US" dirty="0"/>
              <a:t> </a:t>
            </a:r>
            <a:r>
              <a:rPr dirty="0"/>
              <a:t>by adjusting the interconnected relationship between a large number of internal nodes.</a:t>
            </a:r>
            <a:endParaRPr lang="en-US" dirty="0"/>
          </a:p>
          <a:p>
            <a:endParaRPr dirty="0"/>
          </a:p>
          <a:p>
            <a:r>
              <a:rPr dirty="0"/>
              <a:t>When it comes to data with time series properties, we sometimes choose to use LSTM model. LSTM</a:t>
            </a:r>
            <a:r>
              <a:rPr lang="en-US" dirty="0"/>
              <a:t> </a:t>
            </a:r>
            <a:r>
              <a:rPr dirty="0"/>
              <a:t>is a special RNN, which is mainly used to solve the problems of gradient disappearance and gradient</a:t>
            </a:r>
            <a:r>
              <a:rPr lang="en-US" dirty="0"/>
              <a:t> </a:t>
            </a:r>
            <a:r>
              <a:rPr dirty="0"/>
              <a:t>explosion in the process of long sequence training. In short, compared with ordinary RNN, LSTM</a:t>
            </a:r>
            <a:r>
              <a:rPr lang="en-US" dirty="0"/>
              <a:t> </a:t>
            </a:r>
            <a:r>
              <a:rPr dirty="0"/>
              <a:t>can perform better in longer sequences. The specific structure is as figur</a:t>
            </a:r>
            <a:r>
              <a:rPr lang="en-US" dirty="0"/>
              <a:t>e</a:t>
            </a:r>
            <a:r>
              <a:rPr dirty="0"/>
              <a:t>.</a:t>
            </a:r>
          </a:p>
        </p:txBody>
      </p:sp>
      <p:pic>
        <p:nvPicPr>
          <p:cNvPr id="6" name="图片 5"/>
          <p:cNvPicPr>
            <a:picLocks noChangeAspect="1"/>
          </p:cNvPicPr>
          <p:nvPr/>
        </p:nvPicPr>
        <p:blipFill>
          <a:blip r:embed="rId3"/>
          <a:stretch>
            <a:fillRect/>
          </a:stretch>
        </p:blipFill>
        <p:spPr>
          <a:xfrm>
            <a:off x="1830070" y="3921815"/>
            <a:ext cx="8532495" cy="2730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NNs with Quantile Regression</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15</a:t>
            </a:fld>
            <a:endParaRPr lang="zh-CN" altLang="en-US"/>
          </a:p>
        </p:txBody>
      </p:sp>
      <p:sp>
        <p:nvSpPr>
          <p:cNvPr id="5" name="文本框 4"/>
          <p:cNvSpPr txBox="1"/>
          <p:nvPr/>
        </p:nvSpPr>
        <p:spPr>
          <a:xfrm>
            <a:off x="668655" y="1270000"/>
            <a:ext cx="10851515" cy="3139321"/>
          </a:xfrm>
          <a:prstGeom prst="rect">
            <a:avLst/>
          </a:prstGeom>
          <a:noFill/>
        </p:spPr>
        <p:txBody>
          <a:bodyPr wrap="square" rtlCol="0" anchor="t">
            <a:spAutoFit/>
          </a:bodyPr>
          <a:lstStyle/>
          <a:p>
            <a:r>
              <a:rPr lang="en-US" dirty="0"/>
              <a:t>W</a:t>
            </a:r>
            <a:r>
              <a:rPr dirty="0"/>
              <a:t>e consider directly using the basic neural network to predict the future sales</a:t>
            </a:r>
            <a:r>
              <a:rPr lang="en-US" dirty="0"/>
              <a:t> </a:t>
            </a:r>
            <a:r>
              <a:rPr dirty="0"/>
              <a:t>situation and make the uncertainty estimates.</a:t>
            </a:r>
            <a:endParaRPr lang="en-US" dirty="0"/>
          </a:p>
          <a:p>
            <a:endParaRPr dirty="0"/>
          </a:p>
          <a:p>
            <a:r>
              <a:rPr dirty="0"/>
              <a:t>For quantitative regression, we set a special loss function, in which the quantiles are 0.005, 0.025,</a:t>
            </a:r>
            <a:r>
              <a:rPr lang="en-US" dirty="0"/>
              <a:t> </a:t>
            </a:r>
            <a:r>
              <a:rPr dirty="0"/>
              <a:t>0.165, 0.250, 0.500, 0.750, 0.835, 0.975 and 0.995 respectively.</a:t>
            </a:r>
            <a:endParaRPr lang="en-US" dirty="0"/>
          </a:p>
          <a:p>
            <a:endParaRPr dirty="0"/>
          </a:p>
          <a:p>
            <a:r>
              <a:rPr dirty="0"/>
              <a:t>We used file sales_train_evaluation.csv for training and cross validation. We input the preprocessed</a:t>
            </a:r>
            <a:r>
              <a:rPr lang="en-US" dirty="0"/>
              <a:t> </a:t>
            </a:r>
            <a:r>
              <a:rPr dirty="0"/>
              <a:t>training data into the model for training. Among them, each line of training data includes sales data</a:t>
            </a:r>
            <a:r>
              <a:rPr lang="en-US" dirty="0"/>
              <a:t> </a:t>
            </a:r>
            <a:r>
              <a:rPr dirty="0"/>
              <a:t>information under a specific hierarchy, including store commodity information, date information,</a:t>
            </a:r>
            <a:r>
              <a:rPr lang="en-US" dirty="0"/>
              <a:t> </a:t>
            </a:r>
            <a:r>
              <a:rPr dirty="0"/>
              <a:t>sales, etc. Then, for different quantiles, we use the trained model to predict respectively and save it to</a:t>
            </a:r>
            <a:r>
              <a:rPr lang="en-US" dirty="0"/>
              <a:t> </a:t>
            </a:r>
            <a:r>
              <a:rPr dirty="0"/>
              <a:t>the file submission.csv.</a:t>
            </a:r>
          </a:p>
        </p:txBody>
      </p:sp>
      <p:pic>
        <p:nvPicPr>
          <p:cNvPr id="7" name="图片 6"/>
          <p:cNvPicPr>
            <a:picLocks noChangeAspect="1"/>
          </p:cNvPicPr>
          <p:nvPr/>
        </p:nvPicPr>
        <p:blipFill>
          <a:blip r:embed="rId3"/>
          <a:stretch>
            <a:fillRect/>
          </a:stretch>
        </p:blipFill>
        <p:spPr>
          <a:xfrm>
            <a:off x="2440988" y="4476475"/>
            <a:ext cx="7306847" cy="22230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LSTM with Quantile Regression</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pic>
        <p:nvPicPr>
          <p:cNvPr id="8" name="图片 7">
            <a:extLst>
              <a:ext uri="{FF2B5EF4-FFF2-40B4-BE49-F238E27FC236}">
                <a16:creationId xmlns:a16="http://schemas.microsoft.com/office/drawing/2014/main" id="{1C426D74-9278-4077-9438-A6F6DE1BF5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2675" y="4983840"/>
            <a:ext cx="6185039" cy="1577091"/>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11A38AB4-F316-43C8-B74B-F25ECACB7CF5}"/>
              </a:ext>
            </a:extLst>
          </p:cNvPr>
          <p:cNvSpPr txBox="1"/>
          <p:nvPr/>
        </p:nvSpPr>
        <p:spPr>
          <a:xfrm>
            <a:off x="669924" y="4707367"/>
            <a:ext cx="2549770" cy="369332"/>
          </a:xfrm>
          <a:prstGeom prst="rect">
            <a:avLst/>
          </a:prstGeom>
          <a:noFill/>
        </p:spPr>
        <p:txBody>
          <a:bodyPr wrap="square" rtlCol="0">
            <a:spAutoFit/>
          </a:bodyPr>
          <a:lstStyle/>
          <a:p>
            <a:r>
              <a:rPr lang="en-US" altLang="zh-CN" b="1" dirty="0"/>
              <a:t>Model structure:</a:t>
            </a:r>
            <a:endParaRPr lang="zh-CN" altLang="en-US" b="1" dirty="0"/>
          </a:p>
        </p:txBody>
      </p:sp>
      <p:sp>
        <p:nvSpPr>
          <p:cNvPr id="11" name="文本框 10">
            <a:extLst>
              <a:ext uri="{FF2B5EF4-FFF2-40B4-BE49-F238E27FC236}">
                <a16:creationId xmlns:a16="http://schemas.microsoft.com/office/drawing/2014/main" id="{4016F240-7A62-4700-A5B6-31C7B002399B}"/>
              </a:ext>
            </a:extLst>
          </p:cNvPr>
          <p:cNvSpPr txBox="1"/>
          <p:nvPr/>
        </p:nvSpPr>
        <p:spPr>
          <a:xfrm>
            <a:off x="669923" y="1229784"/>
            <a:ext cx="3409707" cy="369332"/>
          </a:xfrm>
          <a:prstGeom prst="rect">
            <a:avLst/>
          </a:prstGeom>
          <a:noFill/>
        </p:spPr>
        <p:txBody>
          <a:bodyPr wrap="square" rtlCol="0">
            <a:spAutoFit/>
          </a:bodyPr>
          <a:lstStyle/>
          <a:p>
            <a:r>
              <a:rPr lang="en-US" altLang="zh-CN" b="1" dirty="0"/>
              <a:t>Training set: (one hierarchy)</a:t>
            </a:r>
            <a:endParaRPr lang="zh-CN" altLang="en-US" b="1" dirty="0"/>
          </a:p>
        </p:txBody>
      </p:sp>
      <p:graphicFrame>
        <p:nvGraphicFramePr>
          <p:cNvPr id="12" name="表格 12">
            <a:extLst>
              <a:ext uri="{FF2B5EF4-FFF2-40B4-BE49-F238E27FC236}">
                <a16:creationId xmlns:a16="http://schemas.microsoft.com/office/drawing/2014/main" id="{4839097E-FB17-4A80-8DF2-9B06D7135F42}"/>
              </a:ext>
            </a:extLst>
          </p:cNvPr>
          <p:cNvGraphicFramePr>
            <a:graphicFrameLocks noGrp="1"/>
          </p:cNvGraphicFramePr>
          <p:nvPr>
            <p:extLst>
              <p:ext uri="{D42A27DB-BD31-4B8C-83A1-F6EECF244321}">
                <p14:modId xmlns:p14="http://schemas.microsoft.com/office/powerpoint/2010/main" val="3199008599"/>
              </p:ext>
            </p:extLst>
          </p:nvPr>
        </p:nvGraphicFramePr>
        <p:xfrm>
          <a:off x="2698442" y="1604349"/>
          <a:ext cx="6793525" cy="1280365"/>
        </p:xfrm>
        <a:graphic>
          <a:graphicData uri="http://schemas.openxmlformats.org/drawingml/2006/table">
            <a:tbl>
              <a:tblPr firstRow="1" bandRow="1">
                <a:tableStyleId>{5C22544A-7EE6-4342-B048-85BDC9FD1C3A}</a:tableStyleId>
              </a:tblPr>
              <a:tblGrid>
                <a:gridCol w="833643">
                  <a:extLst>
                    <a:ext uri="{9D8B030D-6E8A-4147-A177-3AD203B41FA5}">
                      <a16:colId xmlns:a16="http://schemas.microsoft.com/office/drawing/2014/main" val="411855113"/>
                    </a:ext>
                  </a:extLst>
                </a:gridCol>
                <a:gridCol w="653650">
                  <a:extLst>
                    <a:ext uri="{9D8B030D-6E8A-4147-A177-3AD203B41FA5}">
                      <a16:colId xmlns:a16="http://schemas.microsoft.com/office/drawing/2014/main" val="2042086186"/>
                    </a:ext>
                  </a:extLst>
                </a:gridCol>
                <a:gridCol w="743646">
                  <a:extLst>
                    <a:ext uri="{9D8B030D-6E8A-4147-A177-3AD203B41FA5}">
                      <a16:colId xmlns:a16="http://schemas.microsoft.com/office/drawing/2014/main" val="2641367682"/>
                    </a:ext>
                  </a:extLst>
                </a:gridCol>
                <a:gridCol w="743646">
                  <a:extLst>
                    <a:ext uri="{9D8B030D-6E8A-4147-A177-3AD203B41FA5}">
                      <a16:colId xmlns:a16="http://schemas.microsoft.com/office/drawing/2014/main" val="3091265112"/>
                    </a:ext>
                  </a:extLst>
                </a:gridCol>
                <a:gridCol w="743646">
                  <a:extLst>
                    <a:ext uri="{9D8B030D-6E8A-4147-A177-3AD203B41FA5}">
                      <a16:colId xmlns:a16="http://schemas.microsoft.com/office/drawing/2014/main" val="680272370"/>
                    </a:ext>
                  </a:extLst>
                </a:gridCol>
                <a:gridCol w="743646">
                  <a:extLst>
                    <a:ext uri="{9D8B030D-6E8A-4147-A177-3AD203B41FA5}">
                      <a16:colId xmlns:a16="http://schemas.microsoft.com/office/drawing/2014/main" val="1238562346"/>
                    </a:ext>
                  </a:extLst>
                </a:gridCol>
                <a:gridCol w="743646">
                  <a:extLst>
                    <a:ext uri="{9D8B030D-6E8A-4147-A177-3AD203B41FA5}">
                      <a16:colId xmlns:a16="http://schemas.microsoft.com/office/drawing/2014/main" val="1991547074"/>
                    </a:ext>
                  </a:extLst>
                </a:gridCol>
                <a:gridCol w="743646">
                  <a:extLst>
                    <a:ext uri="{9D8B030D-6E8A-4147-A177-3AD203B41FA5}">
                      <a16:colId xmlns:a16="http://schemas.microsoft.com/office/drawing/2014/main" val="3360124622"/>
                    </a:ext>
                  </a:extLst>
                </a:gridCol>
                <a:gridCol w="844356">
                  <a:extLst>
                    <a:ext uri="{9D8B030D-6E8A-4147-A177-3AD203B41FA5}">
                      <a16:colId xmlns:a16="http://schemas.microsoft.com/office/drawing/2014/main" val="3271934036"/>
                    </a:ext>
                  </a:extLst>
                </a:gridCol>
              </a:tblGrid>
              <a:tr h="369277">
                <a:tc>
                  <a:txBody>
                    <a:bodyPr/>
                    <a:lstStyle/>
                    <a:p>
                      <a:pPr algn="ctr"/>
                      <a:endParaRPr lang="zh-CN" altLang="en-US" sz="1500" dirty="0"/>
                    </a:p>
                  </a:txBody>
                  <a:tcPr marL="75095" marR="75095" marT="37548" marB="37548"/>
                </a:tc>
                <a:tc>
                  <a:txBody>
                    <a:bodyPr/>
                    <a:lstStyle/>
                    <a:p>
                      <a:pPr algn="ctr"/>
                      <a:r>
                        <a:rPr lang="en-US" altLang="zh-CN" sz="1500" dirty="0"/>
                        <a:t>d_1</a:t>
                      </a:r>
                      <a:endParaRPr lang="zh-CN" altLang="en-US" sz="1500" dirty="0"/>
                    </a:p>
                  </a:txBody>
                  <a:tcPr marL="75095" marR="75095" marT="37548" marB="37548"/>
                </a:tc>
                <a:tc>
                  <a:txBody>
                    <a:bodyPr/>
                    <a:lstStyle/>
                    <a:p>
                      <a:pPr algn="ctr"/>
                      <a:r>
                        <a:rPr lang="en-US" altLang="zh-CN" sz="1500" dirty="0"/>
                        <a:t>d_2</a:t>
                      </a:r>
                      <a:endParaRPr lang="zh-CN" altLang="en-US" sz="1500" dirty="0"/>
                    </a:p>
                  </a:txBody>
                  <a:tcPr marL="75095" marR="75095" marT="37548" marB="37548"/>
                </a:tc>
                <a:tc>
                  <a:txBody>
                    <a:bodyPr/>
                    <a:lstStyle/>
                    <a:p>
                      <a:pPr algn="ctr"/>
                      <a:r>
                        <a:rPr lang="en-US" altLang="zh-CN" sz="1500" dirty="0"/>
                        <a:t>……</a:t>
                      </a:r>
                      <a:endParaRPr lang="zh-CN" altLang="en-US" sz="1500" dirty="0"/>
                    </a:p>
                  </a:txBody>
                  <a:tcPr marL="75095" marR="75095" marT="37548" marB="37548"/>
                </a:tc>
                <a:tc>
                  <a:txBody>
                    <a:bodyPr/>
                    <a:lstStyle/>
                    <a:p>
                      <a:pPr algn="ctr"/>
                      <a:r>
                        <a:rPr lang="en-US" altLang="zh-CN" sz="1500" dirty="0"/>
                        <a:t>d_14</a:t>
                      </a:r>
                      <a:endParaRPr lang="zh-CN" altLang="en-US" sz="1500" dirty="0"/>
                    </a:p>
                  </a:txBody>
                  <a:tcPr marL="75095" marR="75095" marT="37548" marB="37548"/>
                </a:tc>
                <a:tc>
                  <a:txBody>
                    <a:bodyPr/>
                    <a:lstStyle/>
                    <a:p>
                      <a:pPr algn="ctr"/>
                      <a:r>
                        <a:rPr lang="en-US" altLang="zh-CN" sz="1500" dirty="0"/>
                        <a:t>d_15</a:t>
                      </a:r>
                      <a:endParaRPr lang="zh-CN" altLang="en-US" sz="1500" dirty="0"/>
                    </a:p>
                  </a:txBody>
                  <a:tcPr marL="75095" marR="75095" marT="37548" marB="37548"/>
                </a:tc>
                <a:tc>
                  <a:txBody>
                    <a:bodyPr/>
                    <a:lstStyle/>
                    <a:p>
                      <a:pPr algn="ctr"/>
                      <a:r>
                        <a:rPr lang="en-US" altLang="zh-CN" sz="1500" dirty="0"/>
                        <a:t>d_16</a:t>
                      </a:r>
                      <a:endParaRPr lang="zh-CN" altLang="en-US" sz="1500" dirty="0"/>
                    </a:p>
                  </a:txBody>
                  <a:tcPr marL="75095" marR="75095" marT="37548" marB="37548"/>
                </a:tc>
                <a:tc>
                  <a:txBody>
                    <a:bodyPr/>
                    <a:lstStyle/>
                    <a:p>
                      <a:pPr algn="ctr"/>
                      <a:r>
                        <a:rPr lang="en-US" altLang="zh-CN" sz="1500" dirty="0"/>
                        <a:t>……</a:t>
                      </a:r>
                      <a:endParaRPr lang="zh-CN" altLang="en-US" sz="1500" dirty="0"/>
                    </a:p>
                  </a:txBody>
                  <a:tcPr marL="75095" marR="75095" marT="37548" marB="37548"/>
                </a:tc>
                <a:tc>
                  <a:txBody>
                    <a:bodyPr/>
                    <a:lstStyle/>
                    <a:p>
                      <a:pPr algn="ctr"/>
                      <a:r>
                        <a:rPr lang="en-US" altLang="zh-CN" sz="1500" dirty="0"/>
                        <a:t>d_1913</a:t>
                      </a:r>
                      <a:endParaRPr lang="zh-CN" altLang="en-US" sz="1500" dirty="0"/>
                    </a:p>
                  </a:txBody>
                  <a:tcPr marL="75095" marR="75095" marT="37548" marB="37548"/>
                </a:tc>
                <a:extLst>
                  <a:ext uri="{0D108BD9-81ED-4DB2-BD59-A6C34878D82A}">
                    <a16:rowId xmlns:a16="http://schemas.microsoft.com/office/drawing/2014/main" val="1032268966"/>
                  </a:ext>
                </a:extLst>
              </a:tr>
              <a:tr h="270206">
                <a:tc>
                  <a:txBody>
                    <a:bodyPr/>
                    <a:lstStyle/>
                    <a:p>
                      <a:pPr algn="ctr"/>
                      <a:r>
                        <a:rPr lang="en-US" altLang="zh-CN" sz="1200" dirty="0"/>
                        <a:t>sample 1</a:t>
                      </a:r>
                      <a:endParaRPr lang="zh-CN" altLang="en-US" sz="12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extLst>
                  <a:ext uri="{0D108BD9-81ED-4DB2-BD59-A6C34878D82A}">
                    <a16:rowId xmlns:a16="http://schemas.microsoft.com/office/drawing/2014/main" val="2308587989"/>
                  </a:ext>
                </a:extLst>
              </a:tr>
              <a:tr h="2702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sample 2</a:t>
                      </a:r>
                      <a:endParaRPr lang="zh-CN" altLang="en-US" sz="12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extLst>
                  <a:ext uri="{0D108BD9-81ED-4DB2-BD59-A6C34878D82A}">
                    <a16:rowId xmlns:a16="http://schemas.microsoft.com/office/drawing/2014/main" val="2985210730"/>
                  </a:ext>
                </a:extLst>
              </a:tr>
              <a:tr h="270206">
                <a:tc>
                  <a:txBody>
                    <a:bodyPr/>
                    <a:lstStyle/>
                    <a:p>
                      <a:pPr algn="ctr"/>
                      <a:r>
                        <a:rPr lang="en-US" altLang="zh-CN" sz="1200" dirty="0"/>
                        <a:t>……</a:t>
                      </a:r>
                      <a:endParaRPr lang="zh-CN" altLang="en-US" sz="12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extLst>
                  <a:ext uri="{0D108BD9-81ED-4DB2-BD59-A6C34878D82A}">
                    <a16:rowId xmlns:a16="http://schemas.microsoft.com/office/drawing/2014/main" val="1801872772"/>
                  </a:ext>
                </a:extLst>
              </a:tr>
            </a:tbl>
          </a:graphicData>
        </a:graphic>
      </p:graphicFrame>
      <p:sp>
        <p:nvSpPr>
          <p:cNvPr id="13" name="文本框 12">
            <a:extLst>
              <a:ext uri="{FF2B5EF4-FFF2-40B4-BE49-F238E27FC236}">
                <a16:creationId xmlns:a16="http://schemas.microsoft.com/office/drawing/2014/main" id="{3C73276D-3824-4C36-AA9E-10058D88A382}"/>
              </a:ext>
            </a:extLst>
          </p:cNvPr>
          <p:cNvSpPr txBox="1"/>
          <p:nvPr/>
        </p:nvSpPr>
        <p:spPr>
          <a:xfrm>
            <a:off x="5315612" y="1332934"/>
            <a:ext cx="1559169" cy="307777"/>
          </a:xfrm>
          <a:prstGeom prst="rect">
            <a:avLst/>
          </a:prstGeom>
          <a:noFill/>
        </p:spPr>
        <p:txBody>
          <a:bodyPr wrap="square" rtlCol="0">
            <a:spAutoFit/>
          </a:bodyPr>
          <a:lstStyle/>
          <a:p>
            <a:pPr algn="ctr"/>
            <a:r>
              <a:rPr lang="en-US" altLang="zh-CN" sz="1400" b="1" dirty="0"/>
              <a:t>Sales </a:t>
            </a:r>
            <a:endParaRPr lang="zh-CN" altLang="en-US" sz="1400" b="1" dirty="0"/>
          </a:p>
        </p:txBody>
      </p:sp>
      <p:graphicFrame>
        <p:nvGraphicFramePr>
          <p:cNvPr id="14" name="表格 12">
            <a:extLst>
              <a:ext uri="{FF2B5EF4-FFF2-40B4-BE49-F238E27FC236}">
                <a16:creationId xmlns:a16="http://schemas.microsoft.com/office/drawing/2014/main" id="{9F6B80D9-6F41-45C3-8165-93B7C4EDE649}"/>
              </a:ext>
            </a:extLst>
          </p:cNvPr>
          <p:cNvGraphicFramePr>
            <a:graphicFrameLocks noGrp="1"/>
          </p:cNvGraphicFramePr>
          <p:nvPr>
            <p:extLst>
              <p:ext uri="{D42A27DB-BD31-4B8C-83A1-F6EECF244321}">
                <p14:modId xmlns:p14="http://schemas.microsoft.com/office/powerpoint/2010/main" val="1490926073"/>
              </p:ext>
            </p:extLst>
          </p:nvPr>
        </p:nvGraphicFramePr>
        <p:xfrm>
          <a:off x="2698435" y="3110769"/>
          <a:ext cx="6793525" cy="1280365"/>
        </p:xfrm>
        <a:graphic>
          <a:graphicData uri="http://schemas.openxmlformats.org/drawingml/2006/table">
            <a:tbl>
              <a:tblPr firstRow="1" bandRow="1">
                <a:tableStyleId>{5C22544A-7EE6-4342-B048-85BDC9FD1C3A}</a:tableStyleId>
              </a:tblPr>
              <a:tblGrid>
                <a:gridCol w="833643">
                  <a:extLst>
                    <a:ext uri="{9D8B030D-6E8A-4147-A177-3AD203B41FA5}">
                      <a16:colId xmlns:a16="http://schemas.microsoft.com/office/drawing/2014/main" val="411855113"/>
                    </a:ext>
                  </a:extLst>
                </a:gridCol>
                <a:gridCol w="653650">
                  <a:extLst>
                    <a:ext uri="{9D8B030D-6E8A-4147-A177-3AD203B41FA5}">
                      <a16:colId xmlns:a16="http://schemas.microsoft.com/office/drawing/2014/main" val="2042086186"/>
                    </a:ext>
                  </a:extLst>
                </a:gridCol>
                <a:gridCol w="743646">
                  <a:extLst>
                    <a:ext uri="{9D8B030D-6E8A-4147-A177-3AD203B41FA5}">
                      <a16:colId xmlns:a16="http://schemas.microsoft.com/office/drawing/2014/main" val="2641367682"/>
                    </a:ext>
                  </a:extLst>
                </a:gridCol>
                <a:gridCol w="743646">
                  <a:extLst>
                    <a:ext uri="{9D8B030D-6E8A-4147-A177-3AD203B41FA5}">
                      <a16:colId xmlns:a16="http://schemas.microsoft.com/office/drawing/2014/main" val="3091265112"/>
                    </a:ext>
                  </a:extLst>
                </a:gridCol>
                <a:gridCol w="743646">
                  <a:extLst>
                    <a:ext uri="{9D8B030D-6E8A-4147-A177-3AD203B41FA5}">
                      <a16:colId xmlns:a16="http://schemas.microsoft.com/office/drawing/2014/main" val="680272370"/>
                    </a:ext>
                  </a:extLst>
                </a:gridCol>
                <a:gridCol w="743646">
                  <a:extLst>
                    <a:ext uri="{9D8B030D-6E8A-4147-A177-3AD203B41FA5}">
                      <a16:colId xmlns:a16="http://schemas.microsoft.com/office/drawing/2014/main" val="1238562346"/>
                    </a:ext>
                  </a:extLst>
                </a:gridCol>
                <a:gridCol w="743646">
                  <a:extLst>
                    <a:ext uri="{9D8B030D-6E8A-4147-A177-3AD203B41FA5}">
                      <a16:colId xmlns:a16="http://schemas.microsoft.com/office/drawing/2014/main" val="1991547074"/>
                    </a:ext>
                  </a:extLst>
                </a:gridCol>
                <a:gridCol w="743646">
                  <a:extLst>
                    <a:ext uri="{9D8B030D-6E8A-4147-A177-3AD203B41FA5}">
                      <a16:colId xmlns:a16="http://schemas.microsoft.com/office/drawing/2014/main" val="3360124622"/>
                    </a:ext>
                  </a:extLst>
                </a:gridCol>
                <a:gridCol w="844356">
                  <a:extLst>
                    <a:ext uri="{9D8B030D-6E8A-4147-A177-3AD203B41FA5}">
                      <a16:colId xmlns:a16="http://schemas.microsoft.com/office/drawing/2014/main" val="3271934036"/>
                    </a:ext>
                  </a:extLst>
                </a:gridCol>
              </a:tblGrid>
              <a:tr h="369277">
                <a:tc>
                  <a:txBody>
                    <a:bodyPr/>
                    <a:lstStyle/>
                    <a:p>
                      <a:pPr algn="ctr"/>
                      <a:endParaRPr lang="zh-CN" altLang="en-US" sz="1500" dirty="0"/>
                    </a:p>
                  </a:txBody>
                  <a:tcPr marL="75095" marR="75095" marT="37548" marB="37548"/>
                </a:tc>
                <a:tc>
                  <a:txBody>
                    <a:bodyPr/>
                    <a:lstStyle/>
                    <a:p>
                      <a:pPr algn="ctr"/>
                      <a:r>
                        <a:rPr lang="en-US" altLang="zh-CN" sz="1500" dirty="0"/>
                        <a:t>d_1</a:t>
                      </a:r>
                      <a:endParaRPr lang="zh-CN" altLang="en-US" sz="1500" dirty="0"/>
                    </a:p>
                  </a:txBody>
                  <a:tcPr marL="75095" marR="75095" marT="37548" marB="37548"/>
                </a:tc>
                <a:tc>
                  <a:txBody>
                    <a:bodyPr/>
                    <a:lstStyle/>
                    <a:p>
                      <a:pPr algn="ctr"/>
                      <a:r>
                        <a:rPr lang="en-US" altLang="zh-CN" sz="1500" dirty="0"/>
                        <a:t>d_2</a:t>
                      </a:r>
                      <a:endParaRPr lang="zh-CN" altLang="en-US" sz="1500" dirty="0"/>
                    </a:p>
                  </a:txBody>
                  <a:tcPr marL="75095" marR="75095" marT="37548" marB="37548"/>
                </a:tc>
                <a:tc>
                  <a:txBody>
                    <a:bodyPr/>
                    <a:lstStyle/>
                    <a:p>
                      <a:pPr algn="ctr"/>
                      <a:r>
                        <a:rPr lang="en-US" altLang="zh-CN" sz="1500" dirty="0"/>
                        <a:t>……</a:t>
                      </a:r>
                      <a:endParaRPr lang="zh-CN" altLang="en-US" sz="1500" dirty="0"/>
                    </a:p>
                  </a:txBody>
                  <a:tcPr marL="75095" marR="75095" marT="37548" marB="37548"/>
                </a:tc>
                <a:tc>
                  <a:txBody>
                    <a:bodyPr/>
                    <a:lstStyle/>
                    <a:p>
                      <a:pPr algn="ctr"/>
                      <a:r>
                        <a:rPr lang="en-US" altLang="zh-CN" sz="1500" dirty="0"/>
                        <a:t>d_14</a:t>
                      </a:r>
                      <a:endParaRPr lang="zh-CN" altLang="en-US" sz="1500" dirty="0"/>
                    </a:p>
                  </a:txBody>
                  <a:tcPr marL="75095" marR="75095" marT="37548" marB="37548"/>
                </a:tc>
                <a:tc>
                  <a:txBody>
                    <a:bodyPr/>
                    <a:lstStyle/>
                    <a:p>
                      <a:pPr algn="ctr"/>
                      <a:r>
                        <a:rPr lang="en-US" altLang="zh-CN" sz="1500" dirty="0"/>
                        <a:t>d_15</a:t>
                      </a:r>
                      <a:endParaRPr lang="zh-CN" altLang="en-US" sz="1500" dirty="0"/>
                    </a:p>
                  </a:txBody>
                  <a:tcPr marL="75095" marR="75095" marT="37548" marB="37548"/>
                </a:tc>
                <a:tc>
                  <a:txBody>
                    <a:bodyPr/>
                    <a:lstStyle/>
                    <a:p>
                      <a:pPr algn="ctr"/>
                      <a:r>
                        <a:rPr lang="en-US" altLang="zh-CN" sz="1500" dirty="0"/>
                        <a:t>d_16</a:t>
                      </a:r>
                      <a:endParaRPr lang="zh-CN" altLang="en-US" sz="1500" dirty="0"/>
                    </a:p>
                  </a:txBody>
                  <a:tcPr marL="75095" marR="75095" marT="37548" marB="37548"/>
                </a:tc>
                <a:tc>
                  <a:txBody>
                    <a:bodyPr/>
                    <a:lstStyle/>
                    <a:p>
                      <a:pPr algn="ctr"/>
                      <a:r>
                        <a:rPr lang="en-US" altLang="zh-CN" sz="1500" dirty="0"/>
                        <a:t>……</a:t>
                      </a:r>
                      <a:endParaRPr lang="zh-CN" altLang="en-US" sz="1500" dirty="0"/>
                    </a:p>
                  </a:txBody>
                  <a:tcPr marL="75095" marR="75095" marT="37548" marB="37548"/>
                </a:tc>
                <a:tc>
                  <a:txBody>
                    <a:bodyPr/>
                    <a:lstStyle/>
                    <a:p>
                      <a:pPr algn="ctr"/>
                      <a:r>
                        <a:rPr lang="en-US" altLang="zh-CN" sz="1500" dirty="0"/>
                        <a:t>d_1913</a:t>
                      </a:r>
                      <a:endParaRPr lang="zh-CN" altLang="en-US" sz="1500" dirty="0"/>
                    </a:p>
                  </a:txBody>
                  <a:tcPr marL="75095" marR="75095" marT="37548" marB="37548"/>
                </a:tc>
                <a:extLst>
                  <a:ext uri="{0D108BD9-81ED-4DB2-BD59-A6C34878D82A}">
                    <a16:rowId xmlns:a16="http://schemas.microsoft.com/office/drawing/2014/main" val="1032268966"/>
                  </a:ext>
                </a:extLst>
              </a:tr>
              <a:tr h="270206">
                <a:tc>
                  <a:txBody>
                    <a:bodyPr/>
                    <a:lstStyle/>
                    <a:p>
                      <a:pPr algn="ctr"/>
                      <a:r>
                        <a:rPr lang="en-US" altLang="zh-CN" sz="1200" dirty="0" err="1"/>
                        <a:t>W_day</a:t>
                      </a:r>
                      <a:endParaRPr lang="zh-CN" altLang="en-US" sz="12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extLst>
                  <a:ext uri="{0D108BD9-81ED-4DB2-BD59-A6C34878D82A}">
                    <a16:rowId xmlns:a16="http://schemas.microsoft.com/office/drawing/2014/main" val="2308587989"/>
                  </a:ext>
                </a:extLst>
              </a:tr>
              <a:tr h="2702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Event</a:t>
                      </a:r>
                      <a:endParaRPr lang="zh-CN" altLang="en-US" sz="12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extLst>
                  <a:ext uri="{0D108BD9-81ED-4DB2-BD59-A6C34878D82A}">
                    <a16:rowId xmlns:a16="http://schemas.microsoft.com/office/drawing/2014/main" val="2985210730"/>
                  </a:ext>
                </a:extLst>
              </a:tr>
              <a:tr h="270206">
                <a:tc>
                  <a:txBody>
                    <a:bodyPr/>
                    <a:lstStyle/>
                    <a:p>
                      <a:pPr algn="ctr"/>
                      <a:r>
                        <a:rPr lang="en-US" altLang="zh-CN" sz="1200" dirty="0"/>
                        <a:t>……</a:t>
                      </a:r>
                      <a:endParaRPr lang="zh-CN" altLang="en-US" sz="12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tc>
                  <a:txBody>
                    <a:bodyPr/>
                    <a:lstStyle/>
                    <a:p>
                      <a:pPr algn="ctr"/>
                      <a:endParaRPr lang="zh-CN" altLang="en-US" sz="1500" dirty="0"/>
                    </a:p>
                  </a:txBody>
                  <a:tcPr marL="75095" marR="75095" marT="37548" marB="37548"/>
                </a:tc>
                <a:extLst>
                  <a:ext uri="{0D108BD9-81ED-4DB2-BD59-A6C34878D82A}">
                    <a16:rowId xmlns:a16="http://schemas.microsoft.com/office/drawing/2014/main" val="1801872772"/>
                  </a:ext>
                </a:extLst>
              </a:tr>
            </a:tbl>
          </a:graphicData>
        </a:graphic>
      </p:graphicFrame>
      <p:sp>
        <p:nvSpPr>
          <p:cNvPr id="15" name="文本框 14">
            <a:extLst>
              <a:ext uri="{FF2B5EF4-FFF2-40B4-BE49-F238E27FC236}">
                <a16:creationId xmlns:a16="http://schemas.microsoft.com/office/drawing/2014/main" id="{D8CEE360-8A3A-4723-A772-A3C787E39999}"/>
              </a:ext>
            </a:extLst>
          </p:cNvPr>
          <p:cNvSpPr txBox="1"/>
          <p:nvPr/>
        </p:nvSpPr>
        <p:spPr>
          <a:xfrm>
            <a:off x="5123138" y="2853410"/>
            <a:ext cx="1944115" cy="307777"/>
          </a:xfrm>
          <a:prstGeom prst="rect">
            <a:avLst/>
          </a:prstGeom>
          <a:noFill/>
        </p:spPr>
        <p:txBody>
          <a:bodyPr wrap="square" rtlCol="0">
            <a:spAutoFit/>
          </a:bodyPr>
          <a:lstStyle/>
          <a:p>
            <a:pPr algn="ctr"/>
            <a:r>
              <a:rPr lang="en-US" altLang="zh-CN" sz="1400" b="1" dirty="0"/>
              <a:t>Calendar attributes</a:t>
            </a:r>
            <a:endParaRPr lang="zh-CN" altLang="en-US" sz="1400" b="1" dirty="0"/>
          </a:p>
        </p:txBody>
      </p:sp>
      <p:sp>
        <p:nvSpPr>
          <p:cNvPr id="16" name="矩形 15">
            <a:extLst>
              <a:ext uri="{FF2B5EF4-FFF2-40B4-BE49-F238E27FC236}">
                <a16:creationId xmlns:a16="http://schemas.microsoft.com/office/drawing/2014/main" id="{DB6721E3-89D4-4834-A7A0-037FC9569897}"/>
              </a:ext>
            </a:extLst>
          </p:cNvPr>
          <p:cNvSpPr/>
          <p:nvPr/>
        </p:nvSpPr>
        <p:spPr>
          <a:xfrm>
            <a:off x="3751385" y="2018367"/>
            <a:ext cx="2385646" cy="20158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endParaRPr lang="zh-CN" altLang="en-US" dirty="0">
              <a:solidFill>
                <a:schemeClr val="tx1"/>
              </a:solidFill>
            </a:endParaRPr>
          </a:p>
        </p:txBody>
      </p:sp>
      <p:sp>
        <p:nvSpPr>
          <p:cNvPr id="17" name="矩形 16">
            <a:extLst>
              <a:ext uri="{FF2B5EF4-FFF2-40B4-BE49-F238E27FC236}">
                <a16:creationId xmlns:a16="http://schemas.microsoft.com/office/drawing/2014/main" id="{88148488-A1A7-4DFD-9C67-9CDE5078A899}"/>
              </a:ext>
            </a:extLst>
          </p:cNvPr>
          <p:cNvSpPr/>
          <p:nvPr/>
        </p:nvSpPr>
        <p:spPr>
          <a:xfrm>
            <a:off x="4431331" y="2323164"/>
            <a:ext cx="2385646" cy="20158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endParaRPr lang="zh-CN" altLang="en-US" dirty="0"/>
          </a:p>
        </p:txBody>
      </p:sp>
      <p:sp>
        <p:nvSpPr>
          <p:cNvPr id="18" name="矩形 17">
            <a:extLst>
              <a:ext uri="{FF2B5EF4-FFF2-40B4-BE49-F238E27FC236}">
                <a16:creationId xmlns:a16="http://schemas.microsoft.com/office/drawing/2014/main" id="{7281BD51-A304-4DCC-AD92-222EE751ECAD}"/>
              </a:ext>
            </a:extLst>
          </p:cNvPr>
          <p:cNvSpPr/>
          <p:nvPr/>
        </p:nvSpPr>
        <p:spPr>
          <a:xfrm>
            <a:off x="7948245" y="2643555"/>
            <a:ext cx="662354" cy="19186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endParaRPr lang="zh-CN" altLang="en-US" sz="1200" dirty="0"/>
          </a:p>
        </p:txBody>
      </p:sp>
      <p:sp>
        <p:nvSpPr>
          <p:cNvPr id="19" name="矩形 18">
            <a:extLst>
              <a:ext uri="{FF2B5EF4-FFF2-40B4-BE49-F238E27FC236}">
                <a16:creationId xmlns:a16="http://schemas.microsoft.com/office/drawing/2014/main" id="{2CD7B1F5-9699-4587-B724-9CD944D30DCB}"/>
              </a:ext>
            </a:extLst>
          </p:cNvPr>
          <p:cNvSpPr/>
          <p:nvPr/>
        </p:nvSpPr>
        <p:spPr>
          <a:xfrm>
            <a:off x="6535615" y="2018367"/>
            <a:ext cx="531638" cy="19799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rPr>
              <a:t>output</a:t>
            </a:r>
            <a:endParaRPr lang="zh-CN" altLang="en-US" sz="900" dirty="0">
              <a:solidFill>
                <a:schemeClr val="tx1"/>
              </a:solidFill>
            </a:endParaRPr>
          </a:p>
        </p:txBody>
      </p:sp>
      <p:sp>
        <p:nvSpPr>
          <p:cNvPr id="21" name="矩形 20">
            <a:extLst>
              <a:ext uri="{FF2B5EF4-FFF2-40B4-BE49-F238E27FC236}">
                <a16:creationId xmlns:a16="http://schemas.microsoft.com/office/drawing/2014/main" id="{1964CEE1-3665-4BF7-9723-6160A2AE7A60}"/>
              </a:ext>
            </a:extLst>
          </p:cNvPr>
          <p:cNvSpPr/>
          <p:nvPr/>
        </p:nvSpPr>
        <p:spPr>
          <a:xfrm>
            <a:off x="7274169" y="2342360"/>
            <a:ext cx="531638" cy="19799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rPr>
              <a:t>output</a:t>
            </a:r>
            <a:endParaRPr lang="zh-CN" altLang="en-US" sz="900" dirty="0"/>
          </a:p>
        </p:txBody>
      </p:sp>
      <p:sp>
        <p:nvSpPr>
          <p:cNvPr id="22" name="矩形 21">
            <a:extLst>
              <a:ext uri="{FF2B5EF4-FFF2-40B4-BE49-F238E27FC236}">
                <a16:creationId xmlns:a16="http://schemas.microsoft.com/office/drawing/2014/main" id="{1DC7D739-E83E-41AC-A71E-12101BA0B2CB}"/>
              </a:ext>
            </a:extLst>
          </p:cNvPr>
          <p:cNvSpPr/>
          <p:nvPr/>
        </p:nvSpPr>
        <p:spPr>
          <a:xfrm>
            <a:off x="8785464" y="2639728"/>
            <a:ext cx="531638" cy="19799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rPr>
              <a:t>output</a:t>
            </a:r>
            <a:endParaRPr lang="zh-CN" altLang="en-US" sz="900" dirty="0"/>
          </a:p>
        </p:txBody>
      </p:sp>
      <p:sp>
        <p:nvSpPr>
          <p:cNvPr id="23" name="矩形 22">
            <a:extLst>
              <a:ext uri="{FF2B5EF4-FFF2-40B4-BE49-F238E27FC236}">
                <a16:creationId xmlns:a16="http://schemas.microsoft.com/office/drawing/2014/main" id="{80C29AF2-2E2E-48ED-A265-C87DDE6889FE}"/>
              </a:ext>
            </a:extLst>
          </p:cNvPr>
          <p:cNvSpPr/>
          <p:nvPr/>
        </p:nvSpPr>
        <p:spPr>
          <a:xfrm>
            <a:off x="3751385" y="3496609"/>
            <a:ext cx="2385646" cy="75360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rPr>
              <a:t>Input</a:t>
            </a:r>
          </a:p>
          <a:p>
            <a:r>
              <a:rPr lang="en-US" altLang="zh-CN" sz="1200" dirty="0">
                <a:solidFill>
                  <a:schemeClr val="tx1"/>
                </a:solidFill>
              </a:rPr>
              <a:t>sample1</a:t>
            </a:r>
            <a:endParaRPr lang="zh-CN" altLang="en-US" dirty="0">
              <a:solidFill>
                <a:schemeClr val="tx1"/>
              </a:solidFill>
            </a:endParaRPr>
          </a:p>
        </p:txBody>
      </p:sp>
      <p:sp>
        <p:nvSpPr>
          <p:cNvPr id="24" name="矩形 23">
            <a:extLst>
              <a:ext uri="{FF2B5EF4-FFF2-40B4-BE49-F238E27FC236}">
                <a16:creationId xmlns:a16="http://schemas.microsoft.com/office/drawing/2014/main" id="{7CC9AA79-1D79-4951-9A2C-248FB4D196C3}"/>
              </a:ext>
            </a:extLst>
          </p:cNvPr>
          <p:cNvSpPr/>
          <p:nvPr/>
        </p:nvSpPr>
        <p:spPr>
          <a:xfrm>
            <a:off x="4489135" y="3567167"/>
            <a:ext cx="2385646" cy="753608"/>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rPr>
              <a:t>Input</a:t>
            </a:r>
          </a:p>
          <a:p>
            <a:r>
              <a:rPr lang="en-US" altLang="zh-CN" sz="1200" dirty="0">
                <a:solidFill>
                  <a:schemeClr val="tx1"/>
                </a:solidFill>
              </a:rPr>
              <a:t>sample2</a:t>
            </a:r>
            <a:endParaRPr lang="zh-CN" altLang="en-US" dirty="0">
              <a:solidFill>
                <a:schemeClr val="tx1"/>
              </a:solidFill>
            </a:endParaRPr>
          </a:p>
        </p:txBody>
      </p:sp>
      <p:cxnSp>
        <p:nvCxnSpPr>
          <p:cNvPr id="26" name="直接箭头连接符 25">
            <a:extLst>
              <a:ext uri="{FF2B5EF4-FFF2-40B4-BE49-F238E27FC236}">
                <a16:creationId xmlns:a16="http://schemas.microsoft.com/office/drawing/2014/main" id="{47A83AFF-E024-4E04-A363-FFC9FE05CDBD}"/>
              </a:ext>
            </a:extLst>
          </p:cNvPr>
          <p:cNvCxnSpPr/>
          <p:nvPr/>
        </p:nvCxnSpPr>
        <p:spPr>
          <a:xfrm flipH="1">
            <a:off x="3897923" y="4136951"/>
            <a:ext cx="263769" cy="1116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ABC21306-4969-4084-BD55-D95C3C0477BF}"/>
              </a:ext>
            </a:extLst>
          </p:cNvPr>
          <p:cNvCxnSpPr>
            <a:cxnSpLocks/>
          </p:cNvCxnSpPr>
          <p:nvPr/>
        </p:nvCxnSpPr>
        <p:spPr>
          <a:xfrm flipH="1">
            <a:off x="3618278" y="2174765"/>
            <a:ext cx="496664" cy="3597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D9E5718E-76E0-4FD4-B737-9655B3F66929}"/>
              </a:ext>
            </a:extLst>
          </p:cNvPr>
          <p:cNvCxnSpPr>
            <a:cxnSpLocks/>
          </p:cNvCxnSpPr>
          <p:nvPr/>
        </p:nvCxnSpPr>
        <p:spPr>
          <a:xfrm>
            <a:off x="6731779" y="2117363"/>
            <a:ext cx="1986429" cy="3510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5A10F755-5926-410F-A6D8-0B48388BA694}"/>
              </a:ext>
            </a:extLst>
          </p:cNvPr>
          <p:cNvSpPr txBox="1"/>
          <p:nvPr/>
        </p:nvSpPr>
        <p:spPr>
          <a:xfrm>
            <a:off x="10189739" y="2665085"/>
            <a:ext cx="1225738" cy="646331"/>
          </a:xfrm>
          <a:prstGeom prst="rect">
            <a:avLst/>
          </a:prstGeom>
          <a:noFill/>
        </p:spPr>
        <p:txBody>
          <a:bodyPr wrap="square" rtlCol="0">
            <a:spAutoFit/>
          </a:bodyPr>
          <a:lstStyle/>
          <a:p>
            <a:pPr algn="ctr"/>
            <a:r>
              <a:rPr lang="en-US" altLang="zh-CN" dirty="0"/>
              <a:t>1899 samples</a:t>
            </a:r>
            <a:endParaRPr lang="zh-CN" altLang="en-US" dirty="0"/>
          </a:p>
        </p:txBody>
      </p:sp>
      <p:sp>
        <p:nvSpPr>
          <p:cNvPr id="35" name="右大括号 34">
            <a:extLst>
              <a:ext uri="{FF2B5EF4-FFF2-40B4-BE49-F238E27FC236}">
                <a16:creationId xmlns:a16="http://schemas.microsoft.com/office/drawing/2014/main" id="{A3835D41-9792-4127-8C34-2D034610F7EF}"/>
              </a:ext>
            </a:extLst>
          </p:cNvPr>
          <p:cNvSpPr/>
          <p:nvPr/>
        </p:nvSpPr>
        <p:spPr>
          <a:xfrm>
            <a:off x="9653954" y="1640711"/>
            <a:ext cx="453609" cy="260950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From point to uncertainty estimation</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sp>
        <p:nvSpPr>
          <p:cNvPr id="5" name="文本框 4"/>
          <p:cNvSpPr txBox="1"/>
          <p:nvPr/>
        </p:nvSpPr>
        <p:spPr>
          <a:xfrm>
            <a:off x="668655" y="1510328"/>
            <a:ext cx="10851515" cy="1477328"/>
          </a:xfrm>
          <a:prstGeom prst="rect">
            <a:avLst/>
          </a:prstGeom>
          <a:noFill/>
        </p:spPr>
        <p:txBody>
          <a:bodyPr wrap="square" rtlCol="0" anchor="t">
            <a:spAutoFit/>
          </a:bodyPr>
          <a:lstStyle/>
          <a:p>
            <a:r>
              <a:rPr dirty="0"/>
              <a:t>In </a:t>
            </a:r>
            <a:r>
              <a:rPr lang="en-US" dirty="0"/>
              <a:t>M5</a:t>
            </a:r>
            <a:r>
              <a:rPr dirty="0"/>
              <a:t> accuracy competition, the</a:t>
            </a:r>
            <a:r>
              <a:rPr lang="en-US" dirty="0"/>
              <a:t> </a:t>
            </a:r>
            <a:r>
              <a:rPr dirty="0"/>
              <a:t>sales</a:t>
            </a:r>
            <a:r>
              <a:rPr lang="en-US" dirty="0"/>
              <a:t> for each item are estimated</a:t>
            </a:r>
            <a:r>
              <a:rPr dirty="0"/>
              <a:t>. In the uncertainty compet</a:t>
            </a:r>
            <a:r>
              <a:rPr lang="en-US" dirty="0"/>
              <a:t>i</a:t>
            </a:r>
            <a:r>
              <a:rPr dirty="0"/>
              <a:t>tion, the previous estimat</a:t>
            </a:r>
            <a:r>
              <a:rPr lang="en-US" dirty="0"/>
              <a:t>ion </a:t>
            </a:r>
            <a:r>
              <a:rPr dirty="0"/>
              <a:t>could be utilized to</a:t>
            </a:r>
            <a:r>
              <a:rPr lang="en-US" dirty="0"/>
              <a:t> </a:t>
            </a:r>
            <a:r>
              <a:rPr dirty="0"/>
              <a:t>do the range prediction. Actually, the 0.5 quantile is exactly what we had estimated in the accuracy</a:t>
            </a:r>
            <a:r>
              <a:rPr lang="en-US" dirty="0"/>
              <a:t> </a:t>
            </a:r>
            <a:r>
              <a:rPr dirty="0"/>
              <a:t>competition. We assume it is a normal distribution with the 0.5 quantile as the mean value and the</a:t>
            </a:r>
            <a:r>
              <a:rPr lang="en-US" dirty="0"/>
              <a:t> </a:t>
            </a:r>
            <a:r>
              <a:rPr dirty="0"/>
              <a:t>other </a:t>
            </a:r>
            <a:r>
              <a:rPr lang="en-US" dirty="0"/>
              <a:t>8</a:t>
            </a:r>
            <a:r>
              <a:rPr dirty="0"/>
              <a:t> quantiles can be estimated. </a:t>
            </a:r>
            <a:r>
              <a:rPr lang="en-US" dirty="0"/>
              <a:t>In our project, </a:t>
            </a:r>
            <a:r>
              <a:rPr dirty="0" err="1"/>
              <a:t>Scipy</a:t>
            </a:r>
            <a:r>
              <a:rPr dirty="0"/>
              <a:t> toolkit is utilized to calculate the corresponding quantiles.</a:t>
            </a:r>
          </a:p>
        </p:txBody>
      </p:sp>
      <p:pic>
        <p:nvPicPr>
          <p:cNvPr id="7" name="图片 6">
            <a:extLst>
              <a:ext uri="{FF2B5EF4-FFF2-40B4-BE49-F238E27FC236}">
                <a16:creationId xmlns:a16="http://schemas.microsoft.com/office/drawing/2014/main" id="{0D7AAC48-CCF9-4D86-9765-41667BE4BE9E}"/>
              </a:ext>
            </a:extLst>
          </p:cNvPr>
          <p:cNvPicPr>
            <a:picLocks noChangeAspect="1"/>
          </p:cNvPicPr>
          <p:nvPr/>
        </p:nvPicPr>
        <p:blipFill rotWithShape="1">
          <a:blip r:embed="rId3"/>
          <a:srcRect t="17676" b="33014"/>
          <a:stretch/>
        </p:blipFill>
        <p:spPr>
          <a:xfrm>
            <a:off x="2784231" y="3856890"/>
            <a:ext cx="6135463" cy="2010139"/>
          </a:xfrm>
          <a:prstGeom prst="rect">
            <a:avLst/>
          </a:prstGeom>
          <a:ln>
            <a:noFill/>
          </a:ln>
          <a:effectLst>
            <a:outerShdw blurRad="190500" algn="tl" rotWithShape="0">
              <a:srgbClr val="000000">
                <a:alpha val="70000"/>
              </a:srgbClr>
            </a:outerShdw>
          </a:effectLst>
        </p:spPr>
      </p:pic>
      <p:cxnSp>
        <p:nvCxnSpPr>
          <p:cNvPr id="10" name="直接连接符 9">
            <a:extLst>
              <a:ext uri="{FF2B5EF4-FFF2-40B4-BE49-F238E27FC236}">
                <a16:creationId xmlns:a16="http://schemas.microsoft.com/office/drawing/2014/main" id="{DF5A113B-E7EE-49C6-B0D0-513741A9F456}"/>
              </a:ext>
            </a:extLst>
          </p:cNvPr>
          <p:cNvCxnSpPr>
            <a:cxnSpLocks/>
          </p:cNvCxnSpPr>
          <p:nvPr/>
        </p:nvCxnSpPr>
        <p:spPr>
          <a:xfrm>
            <a:off x="5808785" y="4138249"/>
            <a:ext cx="0" cy="175910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直接连接符 12">
            <a:extLst>
              <a:ext uri="{FF2B5EF4-FFF2-40B4-BE49-F238E27FC236}">
                <a16:creationId xmlns:a16="http://schemas.microsoft.com/office/drawing/2014/main" id="{BFF65B8B-0CAE-4FBD-9746-0FB66CDBF335}"/>
              </a:ext>
            </a:extLst>
          </p:cNvPr>
          <p:cNvCxnSpPr>
            <a:cxnSpLocks/>
          </p:cNvCxnSpPr>
          <p:nvPr/>
        </p:nvCxnSpPr>
        <p:spPr>
          <a:xfrm>
            <a:off x="5351584" y="4507527"/>
            <a:ext cx="0" cy="135149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接连接符 16">
            <a:extLst>
              <a:ext uri="{FF2B5EF4-FFF2-40B4-BE49-F238E27FC236}">
                <a16:creationId xmlns:a16="http://schemas.microsoft.com/office/drawing/2014/main" id="{C1010228-F7FF-48F3-B809-D363E11D1288}"/>
              </a:ext>
            </a:extLst>
          </p:cNvPr>
          <p:cNvCxnSpPr>
            <a:cxnSpLocks/>
          </p:cNvCxnSpPr>
          <p:nvPr/>
        </p:nvCxnSpPr>
        <p:spPr>
          <a:xfrm>
            <a:off x="6277714" y="4484080"/>
            <a:ext cx="0" cy="135149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文本框 17">
            <a:extLst>
              <a:ext uri="{FF2B5EF4-FFF2-40B4-BE49-F238E27FC236}">
                <a16:creationId xmlns:a16="http://schemas.microsoft.com/office/drawing/2014/main" id="{E832CA00-0A5E-4CDD-8E70-285B6808608E}"/>
              </a:ext>
            </a:extLst>
          </p:cNvPr>
          <p:cNvSpPr txBox="1"/>
          <p:nvPr/>
        </p:nvSpPr>
        <p:spPr>
          <a:xfrm>
            <a:off x="5173107" y="5902201"/>
            <a:ext cx="1362505" cy="646331"/>
          </a:xfrm>
          <a:prstGeom prst="rect">
            <a:avLst/>
          </a:prstGeom>
          <a:noFill/>
        </p:spPr>
        <p:txBody>
          <a:bodyPr wrap="square" rtlCol="0">
            <a:spAutoFit/>
          </a:bodyPr>
          <a:lstStyle/>
          <a:p>
            <a:pPr algn="ctr"/>
            <a:r>
              <a:rPr lang="en-US" altLang="zh-CN" sz="1200" dirty="0"/>
              <a:t>0.25   0.5    0.75</a:t>
            </a:r>
          </a:p>
          <a:p>
            <a:pPr algn="ctr"/>
            <a:endParaRPr lang="en-US" altLang="zh-CN" sz="1200" dirty="0"/>
          </a:p>
          <a:p>
            <a:pPr algn="ctr"/>
            <a:r>
              <a:rPr lang="en-US" altLang="zh-CN" sz="1200" dirty="0"/>
              <a:t>quantiles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Results of Uncertainty</a:t>
            </a:r>
          </a:p>
        </p:txBody>
      </p:sp>
      <p:sp>
        <p:nvSpPr>
          <p:cNvPr id="6" name="文本占位符 5"/>
          <p:cNvSpPr>
            <a:spLocks noGrp="1"/>
          </p:cNvSpPr>
          <p:nvPr>
            <p:ph type="body" idx="1"/>
          </p:nvPr>
        </p:nvSpPr>
        <p:spPr/>
        <p:txBody>
          <a:bodyPr/>
          <a:lstStyle/>
          <a:p>
            <a:pPr lvl="0">
              <a:lnSpc>
                <a:spcPct val="100000"/>
              </a:lnSpc>
            </a:pPr>
            <a:r>
              <a:rPr lang="en-US" altLang="zh-CN" dirty="0"/>
              <a:t>About</a:t>
            </a:r>
          </a:p>
          <a:p>
            <a:pPr lvl="0">
              <a:lnSpc>
                <a:spcPct val="100000"/>
              </a:lnSpc>
            </a:pPr>
            <a:r>
              <a:rPr lang="en-US" altLang="zh-CN" dirty="0"/>
              <a:t>M5</a:t>
            </a:r>
            <a:r>
              <a:rPr lang="zh-CN" altLang="en-US" dirty="0"/>
              <a:t> </a:t>
            </a:r>
            <a:r>
              <a:rPr lang="en-US" altLang="zh-CN" dirty="0"/>
              <a:t>Forecasting</a:t>
            </a:r>
            <a:r>
              <a:rPr lang="zh-CN" altLang="en-US" dirty="0"/>
              <a:t>：</a:t>
            </a:r>
            <a:r>
              <a:rPr lang="en-US" altLang="zh-CN" dirty="0"/>
              <a:t>Accuracy &amp; Uncertainty</a:t>
            </a:r>
            <a:endParaRPr lang="zh-CN" altLang="en-US" dirty="0"/>
          </a:p>
        </p:txBody>
      </p:sp>
      <p:sp>
        <p:nvSpPr>
          <p:cNvPr id="9" name="文本框 8"/>
          <p:cNvSpPr txBox="1"/>
          <p:nvPr/>
        </p:nvSpPr>
        <p:spPr>
          <a:xfrm>
            <a:off x="3543251" y="272849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/04</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Result of M5 Forecasting - uncertainty</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a:p>
        </p:txBody>
      </p:sp>
      <p:graphicFrame>
        <p:nvGraphicFramePr>
          <p:cNvPr id="6" name="表格 5"/>
          <p:cNvGraphicFramePr/>
          <p:nvPr>
            <p:custDataLst>
              <p:tags r:id="rId1"/>
            </p:custDataLst>
            <p:extLst>
              <p:ext uri="{D42A27DB-BD31-4B8C-83A1-F6EECF244321}">
                <p14:modId xmlns:p14="http://schemas.microsoft.com/office/powerpoint/2010/main" val="4171892098"/>
              </p:ext>
            </p:extLst>
          </p:nvPr>
        </p:nvGraphicFramePr>
        <p:xfrm>
          <a:off x="518160" y="2322195"/>
          <a:ext cx="11074400" cy="2664460"/>
        </p:xfrm>
        <a:graphic>
          <a:graphicData uri="http://schemas.openxmlformats.org/drawingml/2006/table">
            <a:tbl>
              <a:tblPr firstRow="1" bandRow="1">
                <a:tableStyleId>{5C22544A-7EE6-4342-B048-85BDC9FD1C3A}</a:tableStyleId>
              </a:tblPr>
              <a:tblGrid>
                <a:gridCol w="4900295">
                  <a:extLst>
                    <a:ext uri="{9D8B030D-6E8A-4147-A177-3AD203B41FA5}">
                      <a16:colId xmlns:a16="http://schemas.microsoft.com/office/drawing/2014/main" val="20000"/>
                    </a:ext>
                  </a:extLst>
                </a:gridCol>
                <a:gridCol w="3092450">
                  <a:extLst>
                    <a:ext uri="{9D8B030D-6E8A-4147-A177-3AD203B41FA5}">
                      <a16:colId xmlns:a16="http://schemas.microsoft.com/office/drawing/2014/main" val="20001"/>
                    </a:ext>
                  </a:extLst>
                </a:gridCol>
                <a:gridCol w="3081655">
                  <a:extLst>
                    <a:ext uri="{9D8B030D-6E8A-4147-A177-3AD203B41FA5}">
                      <a16:colId xmlns:a16="http://schemas.microsoft.com/office/drawing/2014/main" val="20002"/>
                    </a:ext>
                  </a:extLst>
                </a:gridCol>
              </a:tblGrid>
              <a:tr h="728345">
                <a:tc>
                  <a:txBody>
                    <a:bodyPr/>
                    <a:lstStyle/>
                    <a:p>
                      <a:pPr algn="ctr">
                        <a:buNone/>
                      </a:pPr>
                      <a:r>
                        <a:rPr lang="zh-CN" altLang="en-US"/>
                        <a:t>Methods</a:t>
                      </a:r>
                    </a:p>
                  </a:txBody>
                  <a:tcPr anchor="ctr"/>
                </a:tc>
                <a:tc>
                  <a:txBody>
                    <a:bodyPr/>
                    <a:lstStyle/>
                    <a:p>
                      <a:pPr algn="ctr">
                        <a:buNone/>
                      </a:pPr>
                      <a:r>
                        <a:rPr lang="zh-CN" altLang="en-US"/>
                        <a:t>Public score</a:t>
                      </a:r>
                    </a:p>
                  </a:txBody>
                  <a:tcPr anchor="ctr"/>
                </a:tc>
                <a:tc>
                  <a:txBody>
                    <a:bodyPr/>
                    <a:lstStyle/>
                    <a:p>
                      <a:pPr algn="ctr">
                        <a:buNone/>
                      </a:pPr>
                      <a:r>
                        <a:rPr lang="zh-CN" altLang="en-US"/>
                        <a:t>Private score</a:t>
                      </a:r>
                    </a:p>
                  </a:txBody>
                  <a:tcPr anchor="ctr"/>
                </a:tc>
                <a:extLst>
                  <a:ext uri="{0D108BD9-81ED-4DB2-BD59-A6C34878D82A}">
                    <a16:rowId xmlns:a16="http://schemas.microsoft.com/office/drawing/2014/main" val="10000"/>
                  </a:ext>
                </a:extLst>
              </a:tr>
              <a:tr h="645795">
                <a:tc>
                  <a:txBody>
                    <a:bodyPr/>
                    <a:lstStyle/>
                    <a:p>
                      <a:pPr algn="ctr">
                        <a:buNone/>
                      </a:pPr>
                      <a:r>
                        <a:rPr lang="zh-CN" altLang="en-US" dirty="0"/>
                        <a:t>LGBM model </a:t>
                      </a:r>
                      <a:r>
                        <a:rPr lang="en-US" altLang="zh-CN" dirty="0"/>
                        <a:t>(</a:t>
                      </a:r>
                      <a:r>
                        <a:rPr lang="zh-CN" altLang="en-US" dirty="0"/>
                        <a:t>from accuracy to uncertainty</a:t>
                      </a:r>
                      <a:r>
                        <a:rPr lang="en-US" altLang="zh-CN" dirty="0"/>
                        <a:t>)</a:t>
                      </a:r>
                      <a:endParaRPr lang="zh-CN" altLang="en-US" dirty="0"/>
                    </a:p>
                  </a:txBody>
                  <a:tcPr anchor="ctr"/>
                </a:tc>
                <a:tc>
                  <a:txBody>
                    <a:bodyPr/>
                    <a:lstStyle/>
                    <a:p>
                      <a:pPr algn="ctr">
                        <a:buNone/>
                      </a:pPr>
                      <a:r>
                        <a:rPr lang="zh-CN" altLang="en-US" dirty="0"/>
                        <a:t> </a:t>
                      </a:r>
                      <a:r>
                        <a:rPr lang="en-US" altLang="zh-CN" sz="1800" b="0" i="0" kern="1200" dirty="0">
                          <a:solidFill>
                            <a:schemeClr val="dk1"/>
                          </a:solidFill>
                          <a:effectLst/>
                          <a:latin typeface="+mn-lt"/>
                          <a:ea typeface="+mn-ea"/>
                          <a:cs typeface="+mn-cs"/>
                        </a:rPr>
                        <a:t>0.05561</a:t>
                      </a:r>
                      <a:endParaRPr lang="zh-CN" altLang="en-US" dirty="0"/>
                    </a:p>
                  </a:txBody>
                  <a:tcPr anchor="ctr"/>
                </a:tc>
                <a:tc>
                  <a:txBody>
                    <a:bodyPr/>
                    <a:lstStyle/>
                    <a:p>
                      <a:pPr algn="ctr">
                        <a:buNone/>
                      </a:pPr>
                      <a:r>
                        <a:rPr lang="zh-CN" altLang="en-US" dirty="0"/>
                        <a:t> </a:t>
                      </a:r>
                      <a:r>
                        <a:rPr lang="en-US" altLang="zh-CN" sz="1800" b="0" i="0" kern="1200" dirty="0">
                          <a:solidFill>
                            <a:schemeClr val="dk1"/>
                          </a:solidFill>
                          <a:effectLst/>
                          <a:latin typeface="+mn-lt"/>
                          <a:ea typeface="+mn-ea"/>
                          <a:cs typeface="+mn-cs"/>
                        </a:rPr>
                        <a:t>0.30780</a:t>
                      </a:r>
                      <a:endParaRPr lang="zh-CN" altLang="en-US" dirty="0"/>
                    </a:p>
                  </a:txBody>
                  <a:tcPr anchor="ctr"/>
                </a:tc>
                <a:extLst>
                  <a:ext uri="{0D108BD9-81ED-4DB2-BD59-A6C34878D82A}">
                    <a16:rowId xmlns:a16="http://schemas.microsoft.com/office/drawing/2014/main" val="10001"/>
                  </a:ext>
                </a:extLst>
              </a:tr>
              <a:tr h="645160">
                <a:tc>
                  <a:txBody>
                    <a:bodyPr/>
                    <a:lstStyle/>
                    <a:p>
                      <a:pPr algn="ctr">
                        <a:buNone/>
                      </a:pPr>
                      <a:r>
                        <a:rPr lang="zh-CN" altLang="en-US" dirty="0"/>
                        <a:t>LSTM with Quantile Regression</a:t>
                      </a:r>
                    </a:p>
                  </a:txBody>
                  <a:tcPr anchor="ctr"/>
                </a:tc>
                <a:tc>
                  <a:txBody>
                    <a:bodyPr/>
                    <a:lstStyle/>
                    <a:p>
                      <a:pPr algn="ctr">
                        <a:buNone/>
                      </a:pPr>
                      <a:r>
                        <a:rPr lang="zh-CN" altLang="en-US"/>
                        <a:t>0.51769</a:t>
                      </a:r>
                    </a:p>
                  </a:txBody>
                  <a:tcPr anchor="ctr"/>
                </a:tc>
                <a:tc>
                  <a:txBody>
                    <a:bodyPr/>
                    <a:lstStyle/>
                    <a:p>
                      <a:pPr algn="ctr">
                        <a:buNone/>
                      </a:pPr>
                      <a:r>
                        <a:rPr lang="zh-CN" altLang="en-US" dirty="0"/>
                        <a:t> 0.49638</a:t>
                      </a:r>
                      <a:endParaRPr lang="en-US" altLang="zh-CN" dirty="0"/>
                    </a:p>
                  </a:txBody>
                  <a:tcPr anchor="ctr"/>
                </a:tc>
                <a:extLst>
                  <a:ext uri="{0D108BD9-81ED-4DB2-BD59-A6C34878D82A}">
                    <a16:rowId xmlns:a16="http://schemas.microsoft.com/office/drawing/2014/main" val="10003"/>
                  </a:ext>
                </a:extLst>
              </a:tr>
              <a:tr h="645160">
                <a:tc>
                  <a:txBody>
                    <a:bodyPr/>
                    <a:lstStyle/>
                    <a:p>
                      <a:pPr algn="ctr">
                        <a:buNone/>
                      </a:pPr>
                      <a:r>
                        <a:rPr lang="zh-CN" altLang="en-US" dirty="0"/>
                        <a:t>NNs with Quantile Regression</a:t>
                      </a:r>
                    </a:p>
                  </a:txBody>
                  <a:tcPr anchor="ctr"/>
                </a:tc>
                <a:tc>
                  <a:txBody>
                    <a:bodyPr/>
                    <a:lstStyle/>
                    <a:p>
                      <a:pPr algn="ctr">
                        <a:buNone/>
                      </a:pPr>
                      <a:r>
                        <a:rPr lang="zh-CN" altLang="en-US" dirty="0"/>
                        <a:t>0.11617</a:t>
                      </a:r>
                    </a:p>
                  </a:txBody>
                  <a:tcPr anchor="ctr"/>
                </a:tc>
                <a:tc>
                  <a:txBody>
                    <a:bodyPr/>
                    <a:lstStyle/>
                    <a:p>
                      <a:pPr algn="ctr">
                        <a:buNone/>
                      </a:pPr>
                      <a:r>
                        <a:rPr lang="zh-CN" altLang="en-US" dirty="0"/>
                        <a:t> 0.20020</a:t>
                      </a:r>
                    </a:p>
                  </a:txBody>
                  <a:tcPr anchor="ctr"/>
                </a:tc>
                <a:extLst>
                  <a:ext uri="{0D108BD9-81ED-4DB2-BD59-A6C34878D82A}">
                    <a16:rowId xmlns:a16="http://schemas.microsoft.com/office/drawing/2014/main" val="126488477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Introduction</a:t>
            </a:r>
            <a:endParaRPr lang="zh-CN" altLang="en-US" dirty="0"/>
          </a:p>
        </p:txBody>
      </p:sp>
      <p:sp>
        <p:nvSpPr>
          <p:cNvPr id="6" name="文本占位符 5"/>
          <p:cNvSpPr>
            <a:spLocks noGrp="1"/>
          </p:cNvSpPr>
          <p:nvPr>
            <p:ph type="body" idx="1"/>
          </p:nvPr>
        </p:nvSpPr>
        <p:spPr/>
        <p:txBody>
          <a:bodyPr/>
          <a:lstStyle/>
          <a:p>
            <a:pPr lvl="0">
              <a:lnSpc>
                <a:spcPct val="100000"/>
              </a:lnSpc>
            </a:pPr>
            <a:r>
              <a:rPr lang="en-US" altLang="zh-CN" dirty="0"/>
              <a:t>About</a:t>
            </a:r>
          </a:p>
          <a:p>
            <a:pPr lvl="0">
              <a:lnSpc>
                <a:spcPct val="100000"/>
              </a:lnSpc>
            </a:pPr>
            <a:r>
              <a:rPr lang="en-US" altLang="zh-CN" dirty="0"/>
              <a:t>M5</a:t>
            </a:r>
            <a:r>
              <a:rPr lang="zh-CN" altLang="en-US" dirty="0"/>
              <a:t> </a:t>
            </a:r>
            <a:r>
              <a:rPr lang="en-US" altLang="zh-CN" dirty="0"/>
              <a:t>Forecasting</a:t>
            </a:r>
            <a:r>
              <a:rPr lang="zh-CN" altLang="en-US" dirty="0"/>
              <a:t>：</a:t>
            </a:r>
            <a:r>
              <a:rPr lang="en-US" altLang="zh-CN" dirty="0"/>
              <a:t>Accuracy &amp; Uncertainty</a:t>
            </a:r>
            <a:endParaRPr lang="zh-CN" altLang="en-US" dirty="0"/>
          </a:p>
        </p:txBody>
      </p:sp>
      <p:sp>
        <p:nvSpPr>
          <p:cNvPr id="9" name="文本框 8"/>
          <p:cNvSpPr txBox="1"/>
          <p:nvPr/>
        </p:nvSpPr>
        <p:spPr>
          <a:xfrm>
            <a:off x="3543251" y="272849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 Analysis</a:t>
            </a:r>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20</a:t>
            </a:fld>
            <a:endParaRPr lang="zh-CN" altLang="en-US"/>
          </a:p>
        </p:txBody>
      </p:sp>
      <p:grpSp>
        <p:nvGrpSpPr>
          <p:cNvPr id="5" name="2e96e51e-8745-4ea6-944e-cbefeb4d833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179918"/>
            <a:ext cx="12192000" cy="5324070"/>
            <a:chOff x="0" y="1122768"/>
            <a:chExt cx="12192000" cy="5324070"/>
          </a:xfrm>
        </p:grpSpPr>
        <p:sp>
          <p:nvSpPr>
            <p:cNvPr id="6" name="íŝļîḑé"/>
            <p:cNvSpPr/>
            <p:nvPr/>
          </p:nvSpPr>
          <p:spPr>
            <a:xfrm>
              <a:off x="0" y="4018598"/>
              <a:ext cx="12192000" cy="2428240"/>
            </a:xfrm>
            <a:prstGeom prst="roundRect">
              <a:avLst>
                <a:gd name="adj" fmla="val 0"/>
              </a:avLst>
            </a:prstGeom>
            <a:blipFill>
              <a:blip r:embed="rId3"/>
              <a:stretch>
                <a:fillRect t="-121840" b="-12054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p>
          </p:txBody>
        </p:sp>
        <p:grpSp>
          <p:nvGrpSpPr>
            <p:cNvPr id="7" name="îṩľiḋê"/>
            <p:cNvGrpSpPr/>
            <p:nvPr/>
          </p:nvGrpSpPr>
          <p:grpSpPr>
            <a:xfrm>
              <a:off x="672465" y="4019201"/>
              <a:ext cx="3437255" cy="1428115"/>
              <a:chOff x="729168" y="4019201"/>
              <a:chExt cx="3437255" cy="1428115"/>
            </a:xfrm>
          </p:grpSpPr>
          <p:sp>
            <p:nvSpPr>
              <p:cNvPr id="25" name="î$ľidé"/>
              <p:cNvSpPr/>
              <p:nvPr/>
            </p:nvSpPr>
            <p:spPr>
              <a:xfrm>
                <a:off x="729168" y="4019201"/>
                <a:ext cx="3437255" cy="142811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r>
                  <a:rPr lang="en-US" sz="2000" b="1" dirty="0"/>
                  <a:t>from accuracy to uncertainty</a:t>
                </a:r>
              </a:p>
            </p:txBody>
          </p:sp>
          <p:sp>
            <p:nvSpPr>
              <p:cNvPr id="26" name="îṣļíḋé"/>
              <p:cNvSpPr/>
              <p:nvPr/>
            </p:nvSpPr>
            <p:spPr>
              <a:xfrm>
                <a:off x="2088159" y="4177655"/>
                <a:ext cx="720355" cy="502116"/>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grpSp>
        <p:grpSp>
          <p:nvGrpSpPr>
            <p:cNvPr id="8" name="išļïde"/>
            <p:cNvGrpSpPr/>
            <p:nvPr/>
          </p:nvGrpSpPr>
          <p:grpSpPr>
            <a:xfrm>
              <a:off x="4377467" y="4019201"/>
              <a:ext cx="3437255" cy="1428115"/>
              <a:chOff x="4382800" y="4019201"/>
              <a:chExt cx="3437255" cy="1428115"/>
            </a:xfrm>
          </p:grpSpPr>
          <p:sp>
            <p:nvSpPr>
              <p:cNvPr id="23" name="í$ľïḓe"/>
              <p:cNvSpPr/>
              <p:nvPr/>
            </p:nvSpPr>
            <p:spPr>
              <a:xfrm>
                <a:off x="4382800" y="4019201"/>
                <a:ext cx="3437255" cy="142811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r>
                  <a:rPr lang="en-US" altLang="zh-CN" sz="2000" b="1" dirty="0"/>
                  <a:t>LSTM with Quantile Regression</a:t>
                </a:r>
              </a:p>
            </p:txBody>
          </p:sp>
          <p:sp>
            <p:nvSpPr>
              <p:cNvPr id="24" name="îṩľíḑe"/>
              <p:cNvSpPr/>
              <p:nvPr/>
            </p:nvSpPr>
            <p:spPr>
              <a:xfrm>
                <a:off x="5741156" y="4177655"/>
                <a:ext cx="720355" cy="502116"/>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grpSp>
        <p:grpSp>
          <p:nvGrpSpPr>
            <p:cNvPr id="9" name="ïşḻiďe"/>
            <p:cNvGrpSpPr/>
            <p:nvPr/>
          </p:nvGrpSpPr>
          <p:grpSpPr>
            <a:xfrm>
              <a:off x="8081834" y="4019201"/>
              <a:ext cx="3437255" cy="1428115"/>
              <a:chOff x="8035797" y="4019201"/>
              <a:chExt cx="3437255" cy="1428115"/>
            </a:xfrm>
          </p:grpSpPr>
          <p:sp>
            <p:nvSpPr>
              <p:cNvPr id="21" name="ïṣḷiḑê"/>
              <p:cNvSpPr/>
              <p:nvPr/>
            </p:nvSpPr>
            <p:spPr>
              <a:xfrm>
                <a:off x="8035797" y="4019201"/>
                <a:ext cx="3437255" cy="142811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r>
                  <a:rPr lang="en-US" altLang="zh-CN" sz="2000" b="1" dirty="0"/>
                  <a:t>NNs with Quantile Regression</a:t>
                </a:r>
              </a:p>
            </p:txBody>
          </p:sp>
          <p:sp>
            <p:nvSpPr>
              <p:cNvPr id="22" name="íşľiḋé"/>
              <p:cNvSpPr/>
              <p:nvPr/>
            </p:nvSpPr>
            <p:spPr>
              <a:xfrm>
                <a:off x="9394153" y="4177655"/>
                <a:ext cx="720355" cy="502116"/>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grpSp>
        <p:sp>
          <p:nvSpPr>
            <p:cNvPr id="19" name="í$ľiďè"/>
            <p:cNvSpPr/>
            <p:nvPr/>
          </p:nvSpPr>
          <p:spPr bwMode="auto">
            <a:xfrm>
              <a:off x="849454" y="1490720"/>
              <a:ext cx="3084361" cy="17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000" dirty="0">
                  <a:solidFill>
                    <a:schemeClr val="tx1">
                      <a:lumMod val="95000"/>
                      <a:lumOff val="5000"/>
                    </a:schemeClr>
                  </a:solidFill>
                </a:rPr>
                <a:t>Since in the accuracy competition, we got good grades by performing LGBM to do the estimation, the uncertainty estimation from accuracy got not bad results too. </a:t>
              </a:r>
            </a:p>
            <a:p>
              <a:pPr>
                <a:lnSpc>
                  <a:spcPct val="150000"/>
                </a:lnSpc>
                <a:spcBef>
                  <a:spcPct val="0"/>
                </a:spcBef>
              </a:pPr>
              <a:r>
                <a:rPr lang="en-US" altLang="zh-CN" sz="1000" dirty="0">
                  <a:solidFill>
                    <a:schemeClr val="tx1">
                      <a:lumMod val="95000"/>
                      <a:lumOff val="5000"/>
                    </a:schemeClr>
                  </a:solidFill>
                </a:rPr>
                <a:t>However, we can not know the actual variance of the distribution. This kind of method can be a little tricky, since we test different parameters to get the best performance.</a:t>
              </a:r>
            </a:p>
          </p:txBody>
        </p:sp>
        <p:sp>
          <p:nvSpPr>
            <p:cNvPr id="17" name="iṡḻîde"/>
            <p:cNvSpPr/>
            <p:nvPr/>
          </p:nvSpPr>
          <p:spPr bwMode="auto">
            <a:xfrm>
              <a:off x="8262707" y="1627921"/>
              <a:ext cx="2908884" cy="150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000" dirty="0">
                  <a:solidFill>
                    <a:schemeClr val="tx1">
                      <a:lumMod val="95000"/>
                      <a:lumOff val="5000"/>
                    </a:schemeClr>
                  </a:solidFill>
                </a:rPr>
                <a:t>The neural network is fed with a large amount of data with multiple features and time series characteristics. Besides, we added dropout layers in the network structure to avoid over fitting. It effectively predict the future sales after iterative training. And it shows the best results among all of the methods.</a:t>
              </a:r>
            </a:p>
            <a:p>
              <a:pPr>
                <a:lnSpc>
                  <a:spcPct val="150000"/>
                </a:lnSpc>
                <a:spcBef>
                  <a:spcPct val="0"/>
                </a:spcBef>
              </a:pPr>
              <a:endParaRPr lang="en-US" altLang="zh-CN" sz="1000" dirty="0">
                <a:solidFill>
                  <a:schemeClr val="tx1">
                    <a:lumMod val="95000"/>
                    <a:lumOff val="5000"/>
                  </a:schemeClr>
                </a:solidFill>
              </a:endParaRPr>
            </a:p>
          </p:txBody>
        </p:sp>
        <p:sp>
          <p:nvSpPr>
            <p:cNvPr id="15" name="ïṡ1îdè"/>
            <p:cNvSpPr/>
            <p:nvPr/>
          </p:nvSpPr>
          <p:spPr bwMode="auto">
            <a:xfrm>
              <a:off x="4444198" y="1122768"/>
              <a:ext cx="3437255" cy="287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000" dirty="0">
                  <a:solidFill>
                    <a:schemeClr val="tx1">
                      <a:lumMod val="95000"/>
                      <a:lumOff val="5000"/>
                    </a:schemeClr>
                  </a:solidFill>
                </a:rPr>
                <a:t>The model shows the worst result, some reasons as followed: </a:t>
              </a:r>
            </a:p>
            <a:p>
              <a:pPr>
                <a:lnSpc>
                  <a:spcPct val="150000"/>
                </a:lnSpc>
                <a:spcBef>
                  <a:spcPct val="0"/>
                </a:spcBef>
              </a:pPr>
              <a:r>
                <a:rPr lang="en-US" altLang="zh-CN" sz="1000" dirty="0">
                  <a:solidFill>
                    <a:schemeClr val="tx1">
                      <a:lumMod val="95000"/>
                      <a:lumOff val="5000"/>
                    </a:schemeClr>
                  </a:solidFill>
                </a:rPr>
                <a:t>1. The loss of periodic feature. Since the input of the model is the sales of 14 consecutive days, which the sales in 15th day estimated is based on. However, although we had taken the calendar related features into account, but it still loses some periodic characteristics.</a:t>
              </a:r>
            </a:p>
            <a:p>
              <a:pPr>
                <a:lnSpc>
                  <a:spcPct val="150000"/>
                </a:lnSpc>
                <a:spcBef>
                  <a:spcPct val="0"/>
                </a:spcBef>
              </a:pPr>
              <a:r>
                <a:rPr lang="en-US" altLang="zh-CN" sz="1000" dirty="0">
                  <a:solidFill>
                    <a:schemeClr val="tx1">
                      <a:lumMod val="95000"/>
                      <a:lumOff val="5000"/>
                    </a:schemeClr>
                  </a:solidFill>
                </a:rPr>
                <a:t>2. Using our prediction sales to do the further predicting, which means the error could be accumulated.</a:t>
              </a:r>
            </a:p>
            <a:p>
              <a:pPr>
                <a:lnSpc>
                  <a:spcPct val="150000"/>
                </a:lnSpc>
                <a:spcBef>
                  <a:spcPct val="0"/>
                </a:spcBef>
              </a:pPr>
              <a:r>
                <a:rPr lang="en-US" altLang="zh-CN" sz="1000" dirty="0">
                  <a:solidFill>
                    <a:schemeClr val="tx1">
                      <a:lumMod val="95000"/>
                      <a:lumOff val="5000"/>
                    </a:schemeClr>
                  </a:solidFill>
                </a:rPr>
                <a:t>3. Model construction problem. It seems some more adjustment of the structure and parameters should be applied to avoid over-fitting problems.</a:t>
              </a:r>
            </a:p>
          </p:txBody>
        </p:sp>
        <p:cxnSp>
          <p:nvCxnSpPr>
            <p:cNvPr id="13" name="直接连接符 12"/>
            <p:cNvCxnSpPr/>
            <p:nvPr/>
          </p:nvCxnSpPr>
          <p:spPr>
            <a:xfrm>
              <a:off x="4243817" y="1125538"/>
              <a:ext cx="0" cy="5018087"/>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48184" y="1125538"/>
              <a:ext cx="0" cy="5018087"/>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1e1e30c9-44e8-4808-b45e-c1de80d925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86000" y="1426262"/>
            <a:ext cx="10119521" cy="5467738"/>
            <a:chOff x="995185" y="1123950"/>
            <a:chExt cx="10932084" cy="6190024"/>
          </a:xfrm>
        </p:grpSpPr>
        <p:grpSp>
          <p:nvGrpSpPr>
            <p:cNvPr id="6" name="işḷïdé"/>
            <p:cNvGrpSpPr/>
            <p:nvPr/>
          </p:nvGrpSpPr>
          <p:grpSpPr>
            <a:xfrm>
              <a:off x="995185" y="1169617"/>
              <a:ext cx="5324346" cy="6144357"/>
              <a:chOff x="3433827" y="749643"/>
              <a:chExt cx="5324346" cy="6144357"/>
            </a:xfrm>
          </p:grpSpPr>
          <p:sp>
            <p:nvSpPr>
              <p:cNvPr id="22" name="îšliḋê"/>
              <p:cNvSpPr/>
              <p:nvPr/>
            </p:nvSpPr>
            <p:spPr bwMode="auto">
              <a:xfrm>
                <a:off x="7458032" y="2481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bg2"/>
              </a:solidFill>
              <a:ln>
                <a:noFill/>
              </a:ln>
            </p:spPr>
            <p:txBody>
              <a:bodyPr anchor="ctr"/>
              <a:lstStyle/>
              <a:p>
                <a:pPr algn="ctr"/>
                <a:endParaRPr/>
              </a:p>
            </p:txBody>
          </p:sp>
          <p:sp>
            <p:nvSpPr>
              <p:cNvPr id="23" name="iśľíḍê"/>
              <p:cNvSpPr/>
              <p:nvPr/>
            </p:nvSpPr>
            <p:spPr bwMode="auto">
              <a:xfrm>
                <a:off x="3433827" y="3040331"/>
                <a:ext cx="845065" cy="688582"/>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bg2"/>
              </a:solidFill>
              <a:ln>
                <a:noFill/>
              </a:ln>
            </p:spPr>
            <p:txBody>
              <a:bodyPr anchor="ctr"/>
              <a:lstStyle/>
              <a:p>
                <a:pPr algn="ctr"/>
                <a:endParaRPr/>
              </a:p>
            </p:txBody>
          </p:sp>
          <p:sp>
            <p:nvSpPr>
              <p:cNvPr id="24" name="iṧ1iḓé"/>
              <p:cNvSpPr/>
              <p:nvPr/>
            </p:nvSpPr>
            <p:spPr bwMode="auto">
              <a:xfrm>
                <a:off x="4792193" y="2863228"/>
                <a:ext cx="2345637" cy="4030772"/>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solidFill>
                <a:schemeClr val="accent1"/>
              </a:solidFill>
              <a:ln>
                <a:noFill/>
              </a:ln>
            </p:spPr>
            <p:txBody>
              <a:bodyPr anchor="ctr"/>
              <a:lstStyle/>
              <a:p>
                <a:pPr algn="ctr"/>
                <a:endParaRPr/>
              </a:p>
            </p:txBody>
          </p:sp>
          <p:sp>
            <p:nvSpPr>
              <p:cNvPr id="25" name="isḻïḑe"/>
              <p:cNvSpPr/>
              <p:nvPr/>
            </p:nvSpPr>
            <p:spPr bwMode="auto">
              <a:xfrm>
                <a:off x="7213350" y="2277046"/>
                <a:ext cx="456138" cy="454746"/>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solidFill>
                <a:schemeClr val="bg2"/>
              </a:solidFill>
              <a:ln>
                <a:noFill/>
              </a:ln>
            </p:spPr>
            <p:txBody>
              <a:bodyPr anchor="ctr"/>
              <a:lstStyle/>
              <a:p>
                <a:pPr algn="ctr"/>
                <a:endParaRPr/>
              </a:p>
            </p:txBody>
          </p:sp>
          <p:grpSp>
            <p:nvGrpSpPr>
              <p:cNvPr id="26" name="íŝľïḍê"/>
              <p:cNvGrpSpPr/>
              <p:nvPr/>
            </p:nvGrpSpPr>
            <p:grpSpPr>
              <a:xfrm>
                <a:off x="7122757" y="4228974"/>
                <a:ext cx="865461" cy="865677"/>
                <a:chOff x="4127501" y="4194175"/>
                <a:chExt cx="909638" cy="909637"/>
              </a:xfrm>
              <a:solidFill>
                <a:schemeClr val="bg2"/>
              </a:solidFill>
            </p:grpSpPr>
            <p:sp>
              <p:nvSpPr>
                <p:cNvPr id="56" name="ïšľîḋe"/>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grpFill/>
                <a:ln>
                  <a:noFill/>
                </a:ln>
              </p:spPr>
              <p:txBody>
                <a:bodyPr anchor="ctr"/>
                <a:lstStyle/>
                <a:p>
                  <a:pPr algn="ctr"/>
                  <a:endParaRPr/>
                </a:p>
              </p:txBody>
            </p:sp>
            <p:sp>
              <p:nvSpPr>
                <p:cNvPr id="57" name="ïŝľîďe"/>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grpFill/>
                <a:ln>
                  <a:noFill/>
                </a:ln>
              </p:spPr>
              <p:txBody>
                <a:bodyPr anchor="ctr"/>
                <a:lstStyle/>
                <a:p>
                  <a:pPr algn="ctr"/>
                  <a:endParaRPr/>
                </a:p>
              </p:txBody>
            </p:sp>
            <p:sp>
              <p:nvSpPr>
                <p:cNvPr id="58" name="îṡliḋè"/>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grpFill/>
                <a:ln>
                  <a:noFill/>
                </a:ln>
              </p:spPr>
              <p:txBody>
                <a:bodyPr anchor="ctr"/>
                <a:lstStyle/>
                <a:p>
                  <a:pPr algn="ctr"/>
                  <a:endParaRPr/>
                </a:p>
              </p:txBody>
            </p:sp>
            <p:sp>
              <p:nvSpPr>
                <p:cNvPr id="59" name="ïṡľíḓê"/>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grpFill/>
                <a:ln>
                  <a:noFill/>
                </a:ln>
              </p:spPr>
              <p:txBody>
                <a:bodyPr anchor="ctr"/>
                <a:lstStyle/>
                <a:p>
                  <a:pPr algn="ctr"/>
                  <a:endParaRPr/>
                </a:p>
              </p:txBody>
            </p:sp>
            <p:sp>
              <p:nvSpPr>
                <p:cNvPr id="60" name="i$1îḋê"/>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grpFill/>
                <a:ln>
                  <a:noFill/>
                </a:ln>
              </p:spPr>
              <p:txBody>
                <a:bodyPr anchor="ctr"/>
                <a:lstStyle/>
                <a:p>
                  <a:pPr algn="ctr"/>
                  <a:endParaRPr/>
                </a:p>
              </p:txBody>
            </p:sp>
            <p:sp>
              <p:nvSpPr>
                <p:cNvPr id="61" name="ïṣliḍè"/>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grpFill/>
                <a:ln>
                  <a:noFill/>
                </a:ln>
              </p:spPr>
              <p:txBody>
                <a:bodyPr anchor="ctr"/>
                <a:lstStyle/>
                <a:p>
                  <a:pPr algn="ctr"/>
                  <a:endParaRPr/>
                </a:p>
              </p:txBody>
            </p:sp>
          </p:grpSp>
          <p:sp>
            <p:nvSpPr>
              <p:cNvPr id="27" name="íṣ1iḍé"/>
              <p:cNvSpPr/>
              <p:nvPr/>
            </p:nvSpPr>
            <p:spPr bwMode="auto">
              <a:xfrm>
                <a:off x="4887348" y="2863230"/>
                <a:ext cx="950036" cy="475896"/>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solidFill>
                <a:schemeClr val="bg2"/>
              </a:solidFill>
              <a:ln>
                <a:noFill/>
              </a:ln>
            </p:spPr>
            <p:txBody>
              <a:bodyPr anchor="ctr"/>
              <a:lstStyle/>
              <a:p>
                <a:pPr algn="ctr"/>
                <a:endParaRPr/>
              </a:p>
            </p:txBody>
          </p:sp>
          <p:sp>
            <p:nvSpPr>
              <p:cNvPr id="28" name="íṩḻïḍè"/>
              <p:cNvSpPr/>
              <p:nvPr/>
            </p:nvSpPr>
            <p:spPr bwMode="auto">
              <a:xfrm>
                <a:off x="6204409" y="2517261"/>
                <a:ext cx="830715" cy="800715"/>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2"/>
              </a:solidFill>
              <a:ln>
                <a:noFill/>
              </a:ln>
            </p:spPr>
            <p:txBody>
              <a:bodyPr anchor="ctr"/>
              <a:lstStyle/>
              <a:p>
                <a:pPr algn="ctr"/>
                <a:endParaRPr/>
              </a:p>
            </p:txBody>
          </p:sp>
          <p:sp>
            <p:nvSpPr>
              <p:cNvPr id="29" name="íSḻîḋè"/>
              <p:cNvSpPr/>
              <p:nvPr/>
            </p:nvSpPr>
            <p:spPr bwMode="auto">
              <a:xfrm>
                <a:off x="8210806" y="1767713"/>
                <a:ext cx="464004" cy="462115"/>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solidFill>
                <a:schemeClr val="bg2"/>
              </a:solidFill>
              <a:ln>
                <a:noFill/>
              </a:ln>
            </p:spPr>
            <p:txBody>
              <a:bodyPr anchor="ctr"/>
              <a:lstStyle/>
              <a:p>
                <a:pPr algn="ctr"/>
                <a:endParaRPr/>
              </a:p>
            </p:txBody>
          </p:sp>
          <p:sp>
            <p:nvSpPr>
              <p:cNvPr id="30" name="îṩ1îḋê"/>
              <p:cNvSpPr/>
              <p:nvPr/>
            </p:nvSpPr>
            <p:spPr bwMode="auto">
              <a:xfrm>
                <a:off x="5181483" y="4640045"/>
                <a:ext cx="910766" cy="906470"/>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chemeClr val="bg2"/>
              </a:solidFill>
              <a:ln>
                <a:noFill/>
              </a:ln>
            </p:spPr>
            <p:txBody>
              <a:bodyPr anchor="ctr"/>
              <a:lstStyle/>
              <a:p>
                <a:pPr algn="ctr"/>
                <a:endParaRPr/>
              </a:p>
            </p:txBody>
          </p:sp>
          <p:sp>
            <p:nvSpPr>
              <p:cNvPr id="31" name="iṡľíḓe"/>
              <p:cNvSpPr/>
              <p:nvPr/>
            </p:nvSpPr>
            <p:spPr bwMode="auto">
              <a:xfrm>
                <a:off x="7944073" y="2407562"/>
                <a:ext cx="814100" cy="81280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2"/>
              </a:solidFill>
              <a:ln>
                <a:noFill/>
              </a:ln>
            </p:spPr>
            <p:txBody>
              <a:bodyPr anchor="ctr"/>
              <a:lstStyle/>
              <a:p>
                <a:pPr algn="ctr"/>
                <a:endParaRPr/>
              </a:p>
            </p:txBody>
          </p:sp>
          <p:grpSp>
            <p:nvGrpSpPr>
              <p:cNvPr id="32" name="íṩḻiḍê"/>
              <p:cNvGrpSpPr/>
              <p:nvPr/>
            </p:nvGrpSpPr>
            <p:grpSpPr>
              <a:xfrm>
                <a:off x="6372064" y="900721"/>
                <a:ext cx="734051" cy="682874"/>
                <a:chOff x="3338513" y="696913"/>
                <a:chExt cx="771525" cy="717550"/>
              </a:xfrm>
              <a:solidFill>
                <a:schemeClr val="bg2"/>
              </a:solidFill>
            </p:grpSpPr>
            <p:sp>
              <p:nvSpPr>
                <p:cNvPr id="54" name="ïṩḻïḑé"/>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grpFill/>
                <a:ln>
                  <a:noFill/>
                </a:ln>
              </p:spPr>
              <p:txBody>
                <a:bodyPr anchor="ctr"/>
                <a:lstStyle/>
                <a:p>
                  <a:pPr algn="ctr"/>
                  <a:endParaRPr/>
                </a:p>
              </p:txBody>
            </p:sp>
            <p:sp>
              <p:nvSpPr>
                <p:cNvPr id="55" name="iṥḻîďè"/>
                <p:cNvSpPr/>
                <p:nvPr/>
              </p:nvSpPr>
              <p:spPr bwMode="auto">
                <a:xfrm>
                  <a:off x="3338513" y="960438"/>
                  <a:ext cx="163513" cy="390525"/>
                </a:xfrm>
                <a:prstGeom prst="rect">
                  <a:avLst/>
                </a:prstGeom>
                <a:grpFill/>
                <a:ln>
                  <a:noFill/>
                </a:ln>
              </p:spPr>
              <p:txBody>
                <a:bodyPr anchor="ctr"/>
                <a:lstStyle/>
                <a:p>
                  <a:pPr algn="ctr"/>
                  <a:endParaRPr/>
                </a:p>
              </p:txBody>
            </p:sp>
          </p:grpSp>
          <p:grpSp>
            <p:nvGrpSpPr>
              <p:cNvPr id="33" name="îṩľïďe"/>
              <p:cNvGrpSpPr/>
              <p:nvPr/>
            </p:nvGrpSpPr>
            <p:grpSpPr>
              <a:xfrm>
                <a:off x="5192322" y="1769361"/>
                <a:ext cx="977541" cy="915731"/>
                <a:chOff x="544513" y="3295650"/>
                <a:chExt cx="1325563" cy="1241425"/>
              </a:xfrm>
              <a:solidFill>
                <a:schemeClr val="bg2"/>
              </a:solidFill>
            </p:grpSpPr>
            <p:sp>
              <p:nvSpPr>
                <p:cNvPr id="51" name="i$ḷîḋe"/>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p:spPr>
              <p:txBody>
                <a:bodyPr anchor="ctr"/>
                <a:lstStyle/>
                <a:p>
                  <a:pPr algn="ctr"/>
                  <a:endParaRPr/>
                </a:p>
              </p:txBody>
            </p:sp>
            <p:sp>
              <p:nvSpPr>
                <p:cNvPr id="52" name="i$ľiḍê"/>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p:spPr>
              <p:txBody>
                <a:bodyPr anchor="ctr"/>
                <a:lstStyle/>
                <a:p>
                  <a:pPr algn="ctr"/>
                  <a:endParaRPr/>
                </a:p>
              </p:txBody>
            </p:sp>
            <p:sp>
              <p:nvSpPr>
                <p:cNvPr id="53" name="íšľidê"/>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p:spPr>
              <p:txBody>
                <a:bodyPr anchor="ctr"/>
                <a:lstStyle/>
                <a:p>
                  <a:pPr algn="ctr"/>
                  <a:endParaRPr/>
                </a:p>
              </p:txBody>
            </p:sp>
          </p:grpSp>
          <p:sp>
            <p:nvSpPr>
              <p:cNvPr id="34" name="íşļîdê"/>
              <p:cNvSpPr/>
              <p:nvPr/>
            </p:nvSpPr>
            <p:spPr bwMode="auto">
              <a:xfrm>
                <a:off x="3602006" y="2021722"/>
                <a:ext cx="583011" cy="702513"/>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bg2"/>
              </a:solidFill>
              <a:ln>
                <a:noFill/>
              </a:ln>
            </p:spPr>
            <p:txBody>
              <a:bodyPr anchor="ctr"/>
              <a:lstStyle/>
              <a:p>
                <a:pPr algn="ctr"/>
                <a:endParaRPr/>
              </a:p>
            </p:txBody>
          </p:sp>
          <p:sp>
            <p:nvSpPr>
              <p:cNvPr id="35" name="íṣľíḍé"/>
              <p:cNvSpPr/>
              <p:nvPr/>
            </p:nvSpPr>
            <p:spPr bwMode="auto">
              <a:xfrm>
                <a:off x="7572822" y="1340838"/>
                <a:ext cx="518721" cy="625046"/>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bg2"/>
              </a:solidFill>
              <a:ln>
                <a:noFill/>
              </a:ln>
            </p:spPr>
            <p:txBody>
              <a:bodyPr anchor="ctr"/>
              <a:lstStyle/>
              <a:p>
                <a:pPr algn="ctr"/>
                <a:endParaRPr/>
              </a:p>
            </p:txBody>
          </p:sp>
          <p:sp>
            <p:nvSpPr>
              <p:cNvPr id="36" name="íSļïḑe"/>
              <p:cNvSpPr/>
              <p:nvPr/>
            </p:nvSpPr>
            <p:spPr bwMode="auto">
              <a:xfrm>
                <a:off x="3965942" y="3525903"/>
                <a:ext cx="969671" cy="969923"/>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bg2"/>
              </a:solidFill>
              <a:ln>
                <a:noFill/>
              </a:ln>
            </p:spPr>
            <p:txBody>
              <a:bodyPr anchor="ctr"/>
              <a:lstStyle/>
              <a:p>
                <a:pPr algn="ctr"/>
                <a:endParaRPr/>
              </a:p>
            </p:txBody>
          </p:sp>
          <p:sp>
            <p:nvSpPr>
              <p:cNvPr id="37" name="iṥ1íḍé"/>
              <p:cNvSpPr/>
              <p:nvPr/>
            </p:nvSpPr>
            <p:spPr bwMode="auto">
              <a:xfrm>
                <a:off x="7086476" y="2860207"/>
                <a:ext cx="561866" cy="746328"/>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chemeClr val="bg2"/>
              </a:solidFill>
              <a:ln>
                <a:noFill/>
              </a:ln>
            </p:spPr>
            <p:txBody>
              <a:bodyPr anchor="ctr"/>
              <a:lstStyle/>
              <a:p>
                <a:pPr algn="ctr"/>
                <a:endParaRPr/>
              </a:p>
            </p:txBody>
          </p:sp>
          <p:sp>
            <p:nvSpPr>
              <p:cNvPr id="38" name="ïš1iḍé"/>
              <p:cNvSpPr/>
              <p:nvPr/>
            </p:nvSpPr>
            <p:spPr bwMode="auto">
              <a:xfrm>
                <a:off x="5358590" y="3378406"/>
                <a:ext cx="777851" cy="790139"/>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solidFill>
                <a:schemeClr val="bg2"/>
              </a:solidFill>
              <a:ln>
                <a:noFill/>
              </a:ln>
            </p:spPr>
            <p:txBody>
              <a:bodyPr anchor="ctr"/>
              <a:lstStyle/>
              <a:p>
                <a:pPr algn="ctr"/>
                <a:endParaRPr/>
              </a:p>
            </p:txBody>
          </p:sp>
          <p:sp>
            <p:nvSpPr>
              <p:cNvPr id="39" name="íSļïḍê"/>
              <p:cNvSpPr/>
              <p:nvPr/>
            </p:nvSpPr>
            <p:spPr bwMode="auto">
              <a:xfrm>
                <a:off x="4185016" y="2281578"/>
                <a:ext cx="770299" cy="773521"/>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solidFill>
                <a:schemeClr val="bg2"/>
              </a:solidFill>
              <a:ln>
                <a:noFill/>
              </a:ln>
            </p:spPr>
            <p:txBody>
              <a:bodyPr anchor="ctr"/>
              <a:lstStyle/>
              <a:p>
                <a:pPr algn="ctr"/>
                <a:endParaRPr/>
              </a:p>
            </p:txBody>
          </p:sp>
          <p:grpSp>
            <p:nvGrpSpPr>
              <p:cNvPr id="40" name="iš1idê"/>
              <p:cNvGrpSpPr/>
              <p:nvPr/>
            </p:nvGrpSpPr>
            <p:grpSpPr>
              <a:xfrm>
                <a:off x="5278539" y="749643"/>
                <a:ext cx="930401" cy="924598"/>
                <a:chOff x="2189163" y="538163"/>
                <a:chExt cx="977900" cy="971549"/>
              </a:xfrm>
              <a:solidFill>
                <a:schemeClr val="bg2"/>
              </a:solidFill>
            </p:grpSpPr>
            <p:sp>
              <p:nvSpPr>
                <p:cNvPr id="49" name="îṡ1ïdé"/>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grpFill/>
                <a:ln>
                  <a:noFill/>
                </a:ln>
              </p:spPr>
              <p:txBody>
                <a:bodyPr anchor="ctr"/>
                <a:lstStyle/>
                <a:p>
                  <a:pPr algn="ctr"/>
                  <a:endParaRPr/>
                </a:p>
              </p:txBody>
            </p:sp>
            <p:sp>
              <p:nvSpPr>
                <p:cNvPr id="50" name="ïšḷïḓè"/>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grpFill/>
                <a:ln>
                  <a:noFill/>
                </a:ln>
              </p:spPr>
              <p:txBody>
                <a:bodyPr anchor="ctr"/>
                <a:lstStyle/>
                <a:p>
                  <a:pPr algn="ctr"/>
                  <a:endParaRPr/>
                </a:p>
              </p:txBody>
            </p:sp>
          </p:grpSp>
          <p:sp>
            <p:nvSpPr>
              <p:cNvPr id="41" name="íṥľiďè"/>
              <p:cNvSpPr/>
              <p:nvPr/>
            </p:nvSpPr>
            <p:spPr bwMode="auto">
              <a:xfrm>
                <a:off x="6264454" y="1884736"/>
                <a:ext cx="731773" cy="667273"/>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solidFill>
                <a:schemeClr val="bg2"/>
              </a:solidFill>
              <a:ln>
                <a:noFill/>
              </a:ln>
            </p:spPr>
            <p:txBody>
              <a:bodyPr anchor="ctr"/>
              <a:lstStyle/>
              <a:p>
                <a:pPr algn="ctr"/>
                <a:endParaRPr/>
              </a:p>
            </p:txBody>
          </p:sp>
          <p:sp>
            <p:nvSpPr>
              <p:cNvPr id="42" name="ïşļiďè"/>
              <p:cNvSpPr/>
              <p:nvPr/>
            </p:nvSpPr>
            <p:spPr bwMode="auto">
              <a:xfrm>
                <a:off x="7775449" y="3373873"/>
                <a:ext cx="667359" cy="636992"/>
              </a:xfrm>
              <a:custGeom>
                <a:avLst/>
                <a:gdLst>
                  <a:gd name="T0" fmla="*/ 1347 w 1348"/>
                  <a:gd name="T1" fmla="*/ 786 h 1289"/>
                  <a:gd name="T2" fmla="*/ 1347 w 1348"/>
                  <a:gd name="T3" fmla="*/ 1288 h 1289"/>
                  <a:gd name="T4" fmla="*/ 1054 w 1348"/>
                  <a:gd name="T5" fmla="*/ 1288 h 1289"/>
                  <a:gd name="T6" fmla="*/ 1054 w 1348"/>
                  <a:gd name="T7" fmla="*/ 819 h 1289"/>
                  <a:gd name="T8" fmla="*/ 912 w 1348"/>
                  <a:gd name="T9" fmla="*/ 627 h 1289"/>
                  <a:gd name="T10" fmla="*/ 761 w 1348"/>
                  <a:gd name="T11" fmla="*/ 736 h 1289"/>
                  <a:gd name="T12" fmla="*/ 753 w 1348"/>
                  <a:gd name="T13" fmla="*/ 803 h 1289"/>
                  <a:gd name="T14" fmla="*/ 753 w 1348"/>
                  <a:gd name="T15" fmla="*/ 1288 h 1289"/>
                  <a:gd name="T16" fmla="*/ 468 w 1348"/>
                  <a:gd name="T17" fmla="*/ 1288 h 1289"/>
                  <a:gd name="T18" fmla="*/ 468 w 1348"/>
                  <a:gd name="T19" fmla="*/ 418 h 1289"/>
                  <a:gd name="T20" fmla="*/ 753 w 1348"/>
                  <a:gd name="T21" fmla="*/ 418 h 1289"/>
                  <a:gd name="T22" fmla="*/ 753 w 1348"/>
                  <a:gd name="T23" fmla="*/ 543 h 1289"/>
                  <a:gd name="T24" fmla="*/ 1012 w 1348"/>
                  <a:gd name="T25" fmla="*/ 401 h 1289"/>
                  <a:gd name="T26" fmla="*/ 1347 w 1348"/>
                  <a:gd name="T27" fmla="*/ 786 h 1289"/>
                  <a:gd name="T28" fmla="*/ 167 w 1348"/>
                  <a:gd name="T29" fmla="*/ 0 h 1289"/>
                  <a:gd name="T30" fmla="*/ 0 w 1348"/>
                  <a:gd name="T31" fmla="*/ 151 h 1289"/>
                  <a:gd name="T32" fmla="*/ 159 w 1348"/>
                  <a:gd name="T33" fmla="*/ 301 h 1289"/>
                  <a:gd name="T34" fmla="*/ 167 w 1348"/>
                  <a:gd name="T35" fmla="*/ 301 h 1289"/>
                  <a:gd name="T36" fmla="*/ 326 w 1348"/>
                  <a:gd name="T37" fmla="*/ 151 h 1289"/>
                  <a:gd name="T38" fmla="*/ 167 w 1348"/>
                  <a:gd name="T39" fmla="*/ 0 h 1289"/>
                  <a:gd name="T40" fmla="*/ 17 w 1348"/>
                  <a:gd name="T41" fmla="*/ 1288 h 1289"/>
                  <a:gd name="T42" fmla="*/ 310 w 1348"/>
                  <a:gd name="T43" fmla="*/ 1288 h 1289"/>
                  <a:gd name="T44" fmla="*/ 310 w 1348"/>
                  <a:gd name="T45" fmla="*/ 418 h 1289"/>
                  <a:gd name="T46" fmla="*/ 17 w 1348"/>
                  <a:gd name="T47" fmla="*/ 418 h 1289"/>
                  <a:gd name="T48" fmla="*/ 17 w 1348"/>
                  <a:gd name="T49" fmla="*/ 1288 h 1289"/>
                  <a:gd name="T50" fmla="*/ 17 w 1348"/>
                  <a:gd name="T51" fmla="*/ 1288 h 1289"/>
                  <a:gd name="T52" fmla="*/ 17 w 1348"/>
                  <a:gd name="T53" fmla="*/ 1288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8" h="1289">
                    <a:moveTo>
                      <a:pt x="1347" y="786"/>
                    </a:moveTo>
                    <a:cubicBezTo>
                      <a:pt x="1347" y="1288"/>
                      <a:pt x="1347" y="1288"/>
                      <a:pt x="1347" y="1288"/>
                    </a:cubicBezTo>
                    <a:cubicBezTo>
                      <a:pt x="1054" y="1288"/>
                      <a:pt x="1054" y="1288"/>
                      <a:pt x="1054" y="1288"/>
                    </a:cubicBezTo>
                    <a:cubicBezTo>
                      <a:pt x="1054" y="819"/>
                      <a:pt x="1054" y="819"/>
                      <a:pt x="1054" y="819"/>
                    </a:cubicBezTo>
                    <a:cubicBezTo>
                      <a:pt x="1054" y="702"/>
                      <a:pt x="1020" y="627"/>
                      <a:pt x="912" y="627"/>
                    </a:cubicBezTo>
                    <a:cubicBezTo>
                      <a:pt x="836" y="627"/>
                      <a:pt x="786" y="677"/>
                      <a:pt x="761" y="736"/>
                    </a:cubicBezTo>
                    <a:cubicBezTo>
                      <a:pt x="761" y="752"/>
                      <a:pt x="753" y="777"/>
                      <a:pt x="753" y="803"/>
                    </a:cubicBezTo>
                    <a:cubicBezTo>
                      <a:pt x="753" y="1288"/>
                      <a:pt x="753" y="1288"/>
                      <a:pt x="753" y="1288"/>
                    </a:cubicBezTo>
                    <a:cubicBezTo>
                      <a:pt x="468" y="1288"/>
                      <a:pt x="468" y="1288"/>
                      <a:pt x="468" y="1288"/>
                    </a:cubicBezTo>
                    <a:cubicBezTo>
                      <a:pt x="468" y="1288"/>
                      <a:pt x="468" y="502"/>
                      <a:pt x="468" y="418"/>
                    </a:cubicBezTo>
                    <a:cubicBezTo>
                      <a:pt x="753" y="418"/>
                      <a:pt x="753" y="418"/>
                      <a:pt x="753" y="418"/>
                    </a:cubicBezTo>
                    <a:cubicBezTo>
                      <a:pt x="753" y="543"/>
                      <a:pt x="753" y="543"/>
                      <a:pt x="753" y="543"/>
                    </a:cubicBezTo>
                    <a:cubicBezTo>
                      <a:pt x="795" y="485"/>
                      <a:pt x="862" y="401"/>
                      <a:pt x="1012" y="401"/>
                    </a:cubicBezTo>
                    <a:cubicBezTo>
                      <a:pt x="1204" y="401"/>
                      <a:pt x="1347" y="527"/>
                      <a:pt x="1347" y="786"/>
                    </a:cubicBezTo>
                    <a:close/>
                    <a:moveTo>
                      <a:pt x="167" y="0"/>
                    </a:moveTo>
                    <a:cubicBezTo>
                      <a:pt x="67" y="0"/>
                      <a:pt x="0" y="67"/>
                      <a:pt x="0" y="151"/>
                    </a:cubicBezTo>
                    <a:cubicBezTo>
                      <a:pt x="0" y="234"/>
                      <a:pt x="67" y="301"/>
                      <a:pt x="159" y="301"/>
                    </a:cubicBezTo>
                    <a:cubicBezTo>
                      <a:pt x="167" y="301"/>
                      <a:pt x="167" y="301"/>
                      <a:pt x="167" y="301"/>
                    </a:cubicBezTo>
                    <a:cubicBezTo>
                      <a:pt x="268" y="301"/>
                      <a:pt x="326" y="234"/>
                      <a:pt x="326" y="151"/>
                    </a:cubicBezTo>
                    <a:cubicBezTo>
                      <a:pt x="326" y="67"/>
                      <a:pt x="268" y="0"/>
                      <a:pt x="167" y="0"/>
                    </a:cubicBezTo>
                    <a:close/>
                    <a:moveTo>
                      <a:pt x="17" y="1288"/>
                    </a:moveTo>
                    <a:cubicBezTo>
                      <a:pt x="310" y="1288"/>
                      <a:pt x="310" y="1288"/>
                      <a:pt x="310" y="1288"/>
                    </a:cubicBezTo>
                    <a:cubicBezTo>
                      <a:pt x="310" y="418"/>
                      <a:pt x="310" y="418"/>
                      <a:pt x="310" y="418"/>
                    </a:cubicBezTo>
                    <a:cubicBezTo>
                      <a:pt x="17" y="418"/>
                      <a:pt x="17" y="418"/>
                      <a:pt x="17" y="418"/>
                    </a:cubicBezTo>
                    <a:lnTo>
                      <a:pt x="17" y="1288"/>
                    </a:lnTo>
                    <a:close/>
                    <a:moveTo>
                      <a:pt x="17" y="1288"/>
                    </a:moveTo>
                    <a:lnTo>
                      <a:pt x="17" y="1288"/>
                    </a:lnTo>
                    <a:close/>
                  </a:path>
                </a:pathLst>
              </a:custGeom>
              <a:solidFill>
                <a:schemeClr val="bg2"/>
              </a:solidFill>
              <a:ln>
                <a:noFill/>
              </a:ln>
              <a:effectLst/>
            </p:spPr>
            <p:txBody>
              <a:bodyPr anchor="ctr"/>
              <a:lstStyle/>
              <a:p>
                <a:pPr algn="ctr"/>
                <a:endParaRPr/>
              </a:p>
            </p:txBody>
          </p:sp>
          <p:sp>
            <p:nvSpPr>
              <p:cNvPr id="43" name="ïṡlîďè"/>
              <p:cNvSpPr/>
              <p:nvPr/>
            </p:nvSpPr>
            <p:spPr bwMode="auto">
              <a:xfrm>
                <a:off x="7035125" y="3732729"/>
                <a:ext cx="466263" cy="4645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bg2"/>
              </a:solidFill>
              <a:ln>
                <a:noFill/>
              </a:ln>
              <a:effectLst/>
            </p:spPr>
            <p:txBody>
              <a:bodyPr anchor="ctr"/>
              <a:lstStyle/>
              <a:p>
                <a:pPr algn="ctr"/>
                <a:endParaRPr/>
              </a:p>
            </p:txBody>
          </p:sp>
          <p:sp>
            <p:nvSpPr>
              <p:cNvPr id="44" name="iśļîde"/>
              <p:cNvSpPr/>
              <p:nvPr/>
            </p:nvSpPr>
            <p:spPr bwMode="auto">
              <a:xfrm>
                <a:off x="7215938" y="1373630"/>
                <a:ext cx="337250" cy="484784"/>
              </a:xfrm>
              <a:custGeom>
                <a:avLst/>
                <a:gdLst>
                  <a:gd name="T0" fmla="*/ 499 w 667"/>
                  <a:gd name="T1" fmla="*/ 52 h 959"/>
                  <a:gd name="T2" fmla="*/ 551 w 667"/>
                  <a:gd name="T3" fmla="*/ 104 h 959"/>
                  <a:gd name="T4" fmla="*/ 593 w 667"/>
                  <a:gd name="T5" fmla="*/ 219 h 959"/>
                  <a:gd name="T6" fmla="*/ 562 w 667"/>
                  <a:gd name="T7" fmla="*/ 323 h 959"/>
                  <a:gd name="T8" fmla="*/ 478 w 667"/>
                  <a:gd name="T9" fmla="*/ 396 h 959"/>
                  <a:gd name="T10" fmla="*/ 437 w 667"/>
                  <a:gd name="T11" fmla="*/ 459 h 959"/>
                  <a:gd name="T12" fmla="*/ 478 w 667"/>
                  <a:gd name="T13" fmla="*/ 511 h 959"/>
                  <a:gd name="T14" fmla="*/ 572 w 667"/>
                  <a:gd name="T15" fmla="*/ 583 h 959"/>
                  <a:gd name="T16" fmla="*/ 624 w 667"/>
                  <a:gd name="T17" fmla="*/ 667 h 959"/>
                  <a:gd name="T18" fmla="*/ 614 w 667"/>
                  <a:gd name="T19" fmla="*/ 812 h 959"/>
                  <a:gd name="T20" fmla="*/ 437 w 667"/>
                  <a:gd name="T21" fmla="*/ 937 h 959"/>
                  <a:gd name="T22" fmla="*/ 166 w 667"/>
                  <a:gd name="T23" fmla="*/ 948 h 959"/>
                  <a:gd name="T24" fmla="*/ 20 w 667"/>
                  <a:gd name="T25" fmla="*/ 844 h 959"/>
                  <a:gd name="T26" fmla="*/ 20 w 667"/>
                  <a:gd name="T27" fmla="*/ 698 h 959"/>
                  <a:gd name="T28" fmla="*/ 166 w 667"/>
                  <a:gd name="T29" fmla="*/ 594 h 959"/>
                  <a:gd name="T30" fmla="*/ 301 w 667"/>
                  <a:gd name="T31" fmla="*/ 573 h 959"/>
                  <a:gd name="T32" fmla="*/ 333 w 667"/>
                  <a:gd name="T33" fmla="*/ 531 h 959"/>
                  <a:gd name="T34" fmla="*/ 322 w 667"/>
                  <a:gd name="T35" fmla="*/ 459 h 959"/>
                  <a:gd name="T36" fmla="*/ 312 w 667"/>
                  <a:gd name="T37" fmla="*/ 438 h 959"/>
                  <a:gd name="T38" fmla="*/ 197 w 667"/>
                  <a:gd name="T39" fmla="*/ 417 h 959"/>
                  <a:gd name="T40" fmla="*/ 83 w 667"/>
                  <a:gd name="T41" fmla="*/ 313 h 959"/>
                  <a:gd name="T42" fmla="*/ 93 w 667"/>
                  <a:gd name="T43" fmla="*/ 156 h 959"/>
                  <a:gd name="T44" fmla="*/ 270 w 667"/>
                  <a:gd name="T45" fmla="*/ 21 h 959"/>
                  <a:gd name="T46" fmla="*/ 666 w 667"/>
                  <a:gd name="T47" fmla="*/ 0 h 959"/>
                  <a:gd name="T48" fmla="*/ 551 w 667"/>
                  <a:gd name="T49" fmla="*/ 771 h 959"/>
                  <a:gd name="T50" fmla="*/ 520 w 667"/>
                  <a:gd name="T51" fmla="*/ 687 h 959"/>
                  <a:gd name="T52" fmla="*/ 406 w 667"/>
                  <a:gd name="T53" fmla="*/ 604 h 959"/>
                  <a:gd name="T54" fmla="*/ 374 w 667"/>
                  <a:gd name="T55" fmla="*/ 604 h 959"/>
                  <a:gd name="T56" fmla="*/ 322 w 667"/>
                  <a:gd name="T57" fmla="*/ 604 h 959"/>
                  <a:gd name="T58" fmla="*/ 239 w 667"/>
                  <a:gd name="T59" fmla="*/ 625 h 959"/>
                  <a:gd name="T60" fmla="*/ 166 w 667"/>
                  <a:gd name="T61" fmla="*/ 656 h 959"/>
                  <a:gd name="T62" fmla="*/ 124 w 667"/>
                  <a:gd name="T63" fmla="*/ 750 h 959"/>
                  <a:gd name="T64" fmla="*/ 187 w 667"/>
                  <a:gd name="T65" fmla="*/ 854 h 959"/>
                  <a:gd name="T66" fmla="*/ 353 w 667"/>
                  <a:gd name="T67" fmla="*/ 906 h 959"/>
                  <a:gd name="T68" fmla="*/ 551 w 667"/>
                  <a:gd name="T69" fmla="*/ 771 h 959"/>
                  <a:gd name="T70" fmla="*/ 468 w 667"/>
                  <a:gd name="T71" fmla="*/ 323 h 959"/>
                  <a:gd name="T72" fmla="*/ 468 w 667"/>
                  <a:gd name="T73" fmla="*/ 198 h 959"/>
                  <a:gd name="T74" fmla="*/ 385 w 667"/>
                  <a:gd name="T75" fmla="*/ 73 h 959"/>
                  <a:gd name="T76" fmla="*/ 260 w 667"/>
                  <a:gd name="T77" fmla="*/ 63 h 959"/>
                  <a:gd name="T78" fmla="*/ 197 w 667"/>
                  <a:gd name="T79" fmla="*/ 136 h 959"/>
                  <a:gd name="T80" fmla="*/ 197 w 667"/>
                  <a:gd name="T81" fmla="*/ 250 h 959"/>
                  <a:gd name="T82" fmla="*/ 281 w 667"/>
                  <a:gd name="T83" fmla="*/ 375 h 959"/>
                  <a:gd name="T84" fmla="*/ 406 w 667"/>
                  <a:gd name="T85" fmla="*/ 396 h 959"/>
                  <a:gd name="T86" fmla="*/ 437 w 667"/>
                  <a:gd name="T87" fmla="*/ 365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7" h="959">
                    <a:moveTo>
                      <a:pt x="583" y="52"/>
                    </a:moveTo>
                    <a:cubicBezTo>
                      <a:pt x="499" y="52"/>
                      <a:pt x="499" y="52"/>
                      <a:pt x="499" y="52"/>
                    </a:cubicBezTo>
                    <a:cubicBezTo>
                      <a:pt x="520" y="73"/>
                      <a:pt x="520" y="73"/>
                      <a:pt x="520" y="73"/>
                    </a:cubicBezTo>
                    <a:cubicBezTo>
                      <a:pt x="531" y="84"/>
                      <a:pt x="541" y="94"/>
                      <a:pt x="551" y="104"/>
                    </a:cubicBezTo>
                    <a:cubicBezTo>
                      <a:pt x="562" y="125"/>
                      <a:pt x="572" y="136"/>
                      <a:pt x="583" y="156"/>
                    </a:cubicBezTo>
                    <a:cubicBezTo>
                      <a:pt x="593" y="177"/>
                      <a:pt x="593" y="198"/>
                      <a:pt x="593" y="219"/>
                    </a:cubicBezTo>
                    <a:cubicBezTo>
                      <a:pt x="593" y="240"/>
                      <a:pt x="593" y="261"/>
                      <a:pt x="583" y="281"/>
                    </a:cubicBezTo>
                    <a:cubicBezTo>
                      <a:pt x="572" y="292"/>
                      <a:pt x="572" y="313"/>
                      <a:pt x="562" y="323"/>
                    </a:cubicBezTo>
                    <a:cubicBezTo>
                      <a:pt x="551" y="344"/>
                      <a:pt x="531" y="354"/>
                      <a:pt x="520" y="365"/>
                    </a:cubicBezTo>
                    <a:cubicBezTo>
                      <a:pt x="478" y="396"/>
                      <a:pt x="478" y="396"/>
                      <a:pt x="478" y="396"/>
                    </a:cubicBezTo>
                    <a:cubicBezTo>
                      <a:pt x="468" y="406"/>
                      <a:pt x="458" y="417"/>
                      <a:pt x="458" y="417"/>
                    </a:cubicBezTo>
                    <a:cubicBezTo>
                      <a:pt x="447" y="427"/>
                      <a:pt x="437" y="438"/>
                      <a:pt x="437" y="459"/>
                    </a:cubicBezTo>
                    <a:cubicBezTo>
                      <a:pt x="437" y="469"/>
                      <a:pt x="447" y="479"/>
                      <a:pt x="458" y="490"/>
                    </a:cubicBezTo>
                    <a:cubicBezTo>
                      <a:pt x="468" y="500"/>
                      <a:pt x="478" y="511"/>
                      <a:pt x="478" y="511"/>
                    </a:cubicBezTo>
                    <a:cubicBezTo>
                      <a:pt x="531" y="542"/>
                      <a:pt x="531" y="542"/>
                      <a:pt x="531" y="542"/>
                    </a:cubicBezTo>
                    <a:cubicBezTo>
                      <a:pt x="541" y="552"/>
                      <a:pt x="562" y="573"/>
                      <a:pt x="572" y="583"/>
                    </a:cubicBezTo>
                    <a:cubicBezTo>
                      <a:pt x="583" y="594"/>
                      <a:pt x="593" y="604"/>
                      <a:pt x="603" y="614"/>
                    </a:cubicBezTo>
                    <a:cubicBezTo>
                      <a:pt x="614" y="635"/>
                      <a:pt x="614" y="646"/>
                      <a:pt x="624" y="667"/>
                    </a:cubicBezTo>
                    <a:cubicBezTo>
                      <a:pt x="624" y="677"/>
                      <a:pt x="635" y="698"/>
                      <a:pt x="635" y="719"/>
                    </a:cubicBezTo>
                    <a:cubicBezTo>
                      <a:pt x="635" y="750"/>
                      <a:pt x="624" y="781"/>
                      <a:pt x="614" y="812"/>
                    </a:cubicBezTo>
                    <a:cubicBezTo>
                      <a:pt x="593" y="833"/>
                      <a:pt x="572" y="864"/>
                      <a:pt x="541" y="885"/>
                    </a:cubicBezTo>
                    <a:cubicBezTo>
                      <a:pt x="520" y="906"/>
                      <a:pt x="478" y="927"/>
                      <a:pt x="437" y="937"/>
                    </a:cubicBezTo>
                    <a:cubicBezTo>
                      <a:pt x="395" y="948"/>
                      <a:pt x="343" y="958"/>
                      <a:pt x="291" y="958"/>
                    </a:cubicBezTo>
                    <a:cubicBezTo>
                      <a:pt x="239" y="958"/>
                      <a:pt x="197" y="958"/>
                      <a:pt x="166" y="948"/>
                    </a:cubicBezTo>
                    <a:cubicBezTo>
                      <a:pt x="124" y="937"/>
                      <a:pt x="93" y="917"/>
                      <a:pt x="72" y="906"/>
                    </a:cubicBezTo>
                    <a:cubicBezTo>
                      <a:pt x="51" y="885"/>
                      <a:pt x="31" y="864"/>
                      <a:pt x="20" y="844"/>
                    </a:cubicBezTo>
                    <a:cubicBezTo>
                      <a:pt x="10" y="823"/>
                      <a:pt x="0" y="802"/>
                      <a:pt x="0" y="781"/>
                    </a:cubicBezTo>
                    <a:cubicBezTo>
                      <a:pt x="0" y="760"/>
                      <a:pt x="10" y="729"/>
                      <a:pt x="20" y="698"/>
                    </a:cubicBezTo>
                    <a:cubicBezTo>
                      <a:pt x="41" y="677"/>
                      <a:pt x="62" y="646"/>
                      <a:pt x="103" y="625"/>
                    </a:cubicBezTo>
                    <a:cubicBezTo>
                      <a:pt x="124" y="614"/>
                      <a:pt x="145" y="604"/>
                      <a:pt x="166" y="594"/>
                    </a:cubicBezTo>
                    <a:cubicBezTo>
                      <a:pt x="197" y="594"/>
                      <a:pt x="218" y="583"/>
                      <a:pt x="239" y="583"/>
                    </a:cubicBezTo>
                    <a:cubicBezTo>
                      <a:pt x="260" y="573"/>
                      <a:pt x="281" y="573"/>
                      <a:pt x="301" y="573"/>
                    </a:cubicBezTo>
                    <a:cubicBezTo>
                      <a:pt x="322" y="573"/>
                      <a:pt x="343" y="573"/>
                      <a:pt x="353" y="573"/>
                    </a:cubicBezTo>
                    <a:cubicBezTo>
                      <a:pt x="353" y="552"/>
                      <a:pt x="343" y="542"/>
                      <a:pt x="333" y="531"/>
                    </a:cubicBezTo>
                    <a:cubicBezTo>
                      <a:pt x="322" y="521"/>
                      <a:pt x="322" y="500"/>
                      <a:pt x="322" y="479"/>
                    </a:cubicBezTo>
                    <a:cubicBezTo>
                      <a:pt x="322" y="469"/>
                      <a:pt x="322" y="459"/>
                      <a:pt x="322" y="459"/>
                    </a:cubicBezTo>
                    <a:cubicBezTo>
                      <a:pt x="322" y="448"/>
                      <a:pt x="333" y="438"/>
                      <a:pt x="333" y="438"/>
                    </a:cubicBezTo>
                    <a:cubicBezTo>
                      <a:pt x="322" y="438"/>
                      <a:pt x="322" y="438"/>
                      <a:pt x="312" y="438"/>
                    </a:cubicBezTo>
                    <a:cubicBezTo>
                      <a:pt x="301" y="438"/>
                      <a:pt x="301" y="438"/>
                      <a:pt x="291" y="438"/>
                    </a:cubicBezTo>
                    <a:cubicBezTo>
                      <a:pt x="260" y="438"/>
                      <a:pt x="218" y="427"/>
                      <a:pt x="197" y="417"/>
                    </a:cubicBezTo>
                    <a:cubicBezTo>
                      <a:pt x="166" y="406"/>
                      <a:pt x="145" y="396"/>
                      <a:pt x="124" y="375"/>
                    </a:cubicBezTo>
                    <a:cubicBezTo>
                      <a:pt x="103" y="354"/>
                      <a:pt x="93" y="334"/>
                      <a:pt x="83" y="313"/>
                    </a:cubicBezTo>
                    <a:cubicBezTo>
                      <a:pt x="72" y="292"/>
                      <a:pt x="62" y="261"/>
                      <a:pt x="62" y="240"/>
                    </a:cubicBezTo>
                    <a:cubicBezTo>
                      <a:pt x="62" y="209"/>
                      <a:pt x="72" y="177"/>
                      <a:pt x="93" y="156"/>
                    </a:cubicBezTo>
                    <a:cubicBezTo>
                      <a:pt x="103" y="125"/>
                      <a:pt x="124" y="94"/>
                      <a:pt x="156" y="73"/>
                    </a:cubicBezTo>
                    <a:cubicBezTo>
                      <a:pt x="187" y="42"/>
                      <a:pt x="228" y="21"/>
                      <a:pt x="270" y="21"/>
                    </a:cubicBezTo>
                    <a:cubicBezTo>
                      <a:pt x="312" y="11"/>
                      <a:pt x="353" y="0"/>
                      <a:pt x="395" y="0"/>
                    </a:cubicBezTo>
                    <a:cubicBezTo>
                      <a:pt x="666" y="0"/>
                      <a:pt x="666" y="0"/>
                      <a:pt x="666" y="0"/>
                    </a:cubicBezTo>
                    <a:lnTo>
                      <a:pt x="583" y="52"/>
                    </a:lnTo>
                    <a:close/>
                    <a:moveTo>
                      <a:pt x="551" y="771"/>
                    </a:moveTo>
                    <a:cubicBezTo>
                      <a:pt x="551" y="750"/>
                      <a:pt x="541" y="739"/>
                      <a:pt x="541" y="729"/>
                    </a:cubicBezTo>
                    <a:cubicBezTo>
                      <a:pt x="531" y="708"/>
                      <a:pt x="531" y="698"/>
                      <a:pt x="520" y="687"/>
                    </a:cubicBezTo>
                    <a:cubicBezTo>
                      <a:pt x="510" y="677"/>
                      <a:pt x="489" y="667"/>
                      <a:pt x="468" y="646"/>
                    </a:cubicBezTo>
                    <a:cubicBezTo>
                      <a:pt x="458" y="635"/>
                      <a:pt x="426" y="625"/>
                      <a:pt x="406" y="604"/>
                    </a:cubicBezTo>
                    <a:lnTo>
                      <a:pt x="395" y="604"/>
                    </a:lnTo>
                    <a:cubicBezTo>
                      <a:pt x="374" y="604"/>
                      <a:pt x="374" y="604"/>
                      <a:pt x="374" y="604"/>
                    </a:cubicBezTo>
                    <a:cubicBezTo>
                      <a:pt x="374" y="604"/>
                      <a:pt x="364" y="604"/>
                      <a:pt x="353" y="604"/>
                    </a:cubicBezTo>
                    <a:cubicBezTo>
                      <a:pt x="343" y="604"/>
                      <a:pt x="333" y="604"/>
                      <a:pt x="322" y="604"/>
                    </a:cubicBezTo>
                    <a:cubicBezTo>
                      <a:pt x="312" y="604"/>
                      <a:pt x="291" y="604"/>
                      <a:pt x="281" y="614"/>
                    </a:cubicBezTo>
                    <a:cubicBezTo>
                      <a:pt x="260" y="614"/>
                      <a:pt x="249" y="614"/>
                      <a:pt x="239" y="625"/>
                    </a:cubicBezTo>
                    <a:cubicBezTo>
                      <a:pt x="228" y="625"/>
                      <a:pt x="218" y="625"/>
                      <a:pt x="208" y="635"/>
                    </a:cubicBezTo>
                    <a:cubicBezTo>
                      <a:pt x="187" y="635"/>
                      <a:pt x="176" y="646"/>
                      <a:pt x="166" y="656"/>
                    </a:cubicBezTo>
                    <a:cubicBezTo>
                      <a:pt x="156" y="667"/>
                      <a:pt x="145" y="677"/>
                      <a:pt x="135" y="698"/>
                    </a:cubicBezTo>
                    <a:cubicBezTo>
                      <a:pt x="124" y="708"/>
                      <a:pt x="124" y="729"/>
                      <a:pt x="124" y="750"/>
                    </a:cubicBezTo>
                    <a:cubicBezTo>
                      <a:pt x="124" y="771"/>
                      <a:pt x="124" y="792"/>
                      <a:pt x="135" y="812"/>
                    </a:cubicBezTo>
                    <a:cubicBezTo>
                      <a:pt x="145" y="833"/>
                      <a:pt x="166" y="844"/>
                      <a:pt x="187" y="854"/>
                    </a:cubicBezTo>
                    <a:cubicBezTo>
                      <a:pt x="208" y="875"/>
                      <a:pt x="228" y="885"/>
                      <a:pt x="260" y="896"/>
                    </a:cubicBezTo>
                    <a:cubicBezTo>
                      <a:pt x="281" y="896"/>
                      <a:pt x="322" y="906"/>
                      <a:pt x="353" y="906"/>
                    </a:cubicBezTo>
                    <a:cubicBezTo>
                      <a:pt x="416" y="906"/>
                      <a:pt x="468" y="885"/>
                      <a:pt x="499" y="864"/>
                    </a:cubicBezTo>
                    <a:cubicBezTo>
                      <a:pt x="531" y="844"/>
                      <a:pt x="551" y="802"/>
                      <a:pt x="551" y="771"/>
                    </a:cubicBezTo>
                    <a:close/>
                    <a:moveTo>
                      <a:pt x="437" y="365"/>
                    </a:moveTo>
                    <a:cubicBezTo>
                      <a:pt x="458" y="354"/>
                      <a:pt x="468" y="334"/>
                      <a:pt x="468" y="323"/>
                    </a:cubicBezTo>
                    <a:cubicBezTo>
                      <a:pt x="468" y="302"/>
                      <a:pt x="478" y="292"/>
                      <a:pt x="478" y="271"/>
                    </a:cubicBezTo>
                    <a:cubicBezTo>
                      <a:pt x="478" y="250"/>
                      <a:pt x="468" y="229"/>
                      <a:pt x="468" y="198"/>
                    </a:cubicBezTo>
                    <a:cubicBezTo>
                      <a:pt x="458" y="177"/>
                      <a:pt x="447" y="146"/>
                      <a:pt x="437" y="125"/>
                    </a:cubicBezTo>
                    <a:cubicBezTo>
                      <a:pt x="416" y="104"/>
                      <a:pt x="406" y="84"/>
                      <a:pt x="385" y="73"/>
                    </a:cubicBezTo>
                    <a:cubicBezTo>
                      <a:pt x="364" y="52"/>
                      <a:pt x="333" y="42"/>
                      <a:pt x="312" y="42"/>
                    </a:cubicBezTo>
                    <a:cubicBezTo>
                      <a:pt x="291" y="42"/>
                      <a:pt x="270" y="52"/>
                      <a:pt x="260" y="63"/>
                    </a:cubicBezTo>
                    <a:cubicBezTo>
                      <a:pt x="239" y="63"/>
                      <a:pt x="228" y="73"/>
                      <a:pt x="218" y="84"/>
                    </a:cubicBezTo>
                    <a:cubicBezTo>
                      <a:pt x="208" y="104"/>
                      <a:pt x="197" y="115"/>
                      <a:pt x="197" y="136"/>
                    </a:cubicBezTo>
                    <a:cubicBezTo>
                      <a:pt x="187" y="146"/>
                      <a:pt x="187" y="167"/>
                      <a:pt x="187" y="177"/>
                    </a:cubicBezTo>
                    <a:cubicBezTo>
                      <a:pt x="187" y="198"/>
                      <a:pt x="187" y="219"/>
                      <a:pt x="197" y="250"/>
                    </a:cubicBezTo>
                    <a:cubicBezTo>
                      <a:pt x="208" y="271"/>
                      <a:pt x="208" y="302"/>
                      <a:pt x="228" y="323"/>
                    </a:cubicBezTo>
                    <a:cubicBezTo>
                      <a:pt x="239" y="344"/>
                      <a:pt x="260" y="365"/>
                      <a:pt x="281" y="375"/>
                    </a:cubicBezTo>
                    <a:cubicBezTo>
                      <a:pt x="301" y="396"/>
                      <a:pt x="322" y="396"/>
                      <a:pt x="353" y="396"/>
                    </a:cubicBezTo>
                    <a:cubicBezTo>
                      <a:pt x="364" y="396"/>
                      <a:pt x="385" y="396"/>
                      <a:pt x="406" y="396"/>
                    </a:cubicBezTo>
                    <a:cubicBezTo>
                      <a:pt x="416" y="386"/>
                      <a:pt x="426" y="375"/>
                      <a:pt x="437" y="365"/>
                    </a:cubicBezTo>
                    <a:close/>
                    <a:moveTo>
                      <a:pt x="437" y="365"/>
                    </a:moveTo>
                    <a:lnTo>
                      <a:pt x="437" y="365"/>
                    </a:lnTo>
                    <a:close/>
                  </a:path>
                </a:pathLst>
              </a:custGeom>
              <a:solidFill>
                <a:schemeClr val="bg2"/>
              </a:solidFill>
              <a:ln>
                <a:noFill/>
              </a:ln>
              <a:effectLst/>
            </p:spPr>
            <p:txBody>
              <a:bodyPr anchor="ctr"/>
              <a:lstStyle/>
              <a:p>
                <a:pPr algn="ctr"/>
                <a:endParaRPr/>
              </a:p>
            </p:txBody>
          </p:sp>
          <p:sp>
            <p:nvSpPr>
              <p:cNvPr id="45" name="iśľîḑé"/>
              <p:cNvSpPr/>
              <p:nvPr/>
            </p:nvSpPr>
            <p:spPr bwMode="auto">
              <a:xfrm>
                <a:off x="4730602" y="1429703"/>
                <a:ext cx="419744" cy="817611"/>
              </a:xfrm>
              <a:custGeom>
                <a:avLst/>
                <a:gdLst>
                  <a:gd name="T0" fmla="*/ 502 w 503"/>
                  <a:gd name="T1" fmla="*/ 351 h 980"/>
                  <a:gd name="T2" fmla="*/ 318 w 503"/>
                  <a:gd name="T3" fmla="*/ 351 h 980"/>
                  <a:gd name="T4" fmla="*/ 318 w 503"/>
                  <a:gd name="T5" fmla="*/ 260 h 980"/>
                  <a:gd name="T6" fmla="*/ 368 w 503"/>
                  <a:gd name="T7" fmla="*/ 176 h 980"/>
                  <a:gd name="T8" fmla="*/ 485 w 503"/>
                  <a:gd name="T9" fmla="*/ 176 h 980"/>
                  <a:gd name="T10" fmla="*/ 485 w 503"/>
                  <a:gd name="T11" fmla="*/ 0 h 980"/>
                  <a:gd name="T12" fmla="*/ 284 w 503"/>
                  <a:gd name="T13" fmla="*/ 0 h 980"/>
                  <a:gd name="T14" fmla="*/ 117 w 503"/>
                  <a:gd name="T15" fmla="*/ 168 h 980"/>
                  <a:gd name="T16" fmla="*/ 117 w 503"/>
                  <a:gd name="T17" fmla="*/ 351 h 980"/>
                  <a:gd name="T18" fmla="*/ 0 w 503"/>
                  <a:gd name="T19" fmla="*/ 351 h 980"/>
                  <a:gd name="T20" fmla="*/ 0 w 503"/>
                  <a:gd name="T21" fmla="*/ 494 h 980"/>
                  <a:gd name="T22" fmla="*/ 117 w 503"/>
                  <a:gd name="T23" fmla="*/ 494 h 980"/>
                  <a:gd name="T24" fmla="*/ 117 w 503"/>
                  <a:gd name="T25" fmla="*/ 979 h 980"/>
                  <a:gd name="T26" fmla="*/ 318 w 503"/>
                  <a:gd name="T27" fmla="*/ 979 h 980"/>
                  <a:gd name="T28" fmla="*/ 318 w 503"/>
                  <a:gd name="T29" fmla="*/ 494 h 980"/>
                  <a:gd name="T30" fmla="*/ 451 w 503"/>
                  <a:gd name="T31" fmla="*/ 494 h 980"/>
                  <a:gd name="T32" fmla="*/ 502 w 503"/>
                  <a:gd name="T33" fmla="*/ 351 h 980"/>
                  <a:gd name="T34" fmla="*/ 502 w 503"/>
                  <a:gd name="T35" fmla="*/ 351 h 980"/>
                  <a:gd name="T36" fmla="*/ 502 w 503"/>
                  <a:gd name="T37" fmla="*/ 351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3" h="980">
                    <a:moveTo>
                      <a:pt x="502" y="351"/>
                    </a:moveTo>
                    <a:cubicBezTo>
                      <a:pt x="318" y="351"/>
                      <a:pt x="318" y="351"/>
                      <a:pt x="318" y="351"/>
                    </a:cubicBezTo>
                    <a:cubicBezTo>
                      <a:pt x="318" y="260"/>
                      <a:pt x="318" y="260"/>
                      <a:pt x="318" y="260"/>
                    </a:cubicBezTo>
                    <a:cubicBezTo>
                      <a:pt x="318" y="260"/>
                      <a:pt x="309" y="176"/>
                      <a:pt x="368" y="176"/>
                    </a:cubicBezTo>
                    <a:cubicBezTo>
                      <a:pt x="485" y="176"/>
                      <a:pt x="485" y="176"/>
                      <a:pt x="485" y="176"/>
                    </a:cubicBezTo>
                    <a:cubicBezTo>
                      <a:pt x="485" y="0"/>
                      <a:pt x="485" y="0"/>
                      <a:pt x="485" y="0"/>
                    </a:cubicBezTo>
                    <a:cubicBezTo>
                      <a:pt x="284" y="0"/>
                      <a:pt x="284" y="0"/>
                      <a:pt x="284" y="0"/>
                    </a:cubicBezTo>
                    <a:cubicBezTo>
                      <a:pt x="284" y="0"/>
                      <a:pt x="117" y="0"/>
                      <a:pt x="117" y="168"/>
                    </a:cubicBezTo>
                    <a:cubicBezTo>
                      <a:pt x="117" y="209"/>
                      <a:pt x="117" y="268"/>
                      <a:pt x="117" y="351"/>
                    </a:cubicBezTo>
                    <a:cubicBezTo>
                      <a:pt x="0" y="351"/>
                      <a:pt x="0" y="351"/>
                      <a:pt x="0" y="351"/>
                    </a:cubicBezTo>
                    <a:cubicBezTo>
                      <a:pt x="0" y="494"/>
                      <a:pt x="0" y="494"/>
                      <a:pt x="0" y="494"/>
                    </a:cubicBezTo>
                    <a:cubicBezTo>
                      <a:pt x="117" y="494"/>
                      <a:pt x="117" y="494"/>
                      <a:pt x="117" y="494"/>
                    </a:cubicBezTo>
                    <a:cubicBezTo>
                      <a:pt x="117" y="719"/>
                      <a:pt x="117" y="979"/>
                      <a:pt x="117" y="979"/>
                    </a:cubicBezTo>
                    <a:cubicBezTo>
                      <a:pt x="318" y="979"/>
                      <a:pt x="318" y="979"/>
                      <a:pt x="318" y="979"/>
                    </a:cubicBezTo>
                    <a:cubicBezTo>
                      <a:pt x="318" y="494"/>
                      <a:pt x="318" y="494"/>
                      <a:pt x="318" y="494"/>
                    </a:cubicBezTo>
                    <a:cubicBezTo>
                      <a:pt x="451" y="494"/>
                      <a:pt x="451" y="494"/>
                      <a:pt x="451" y="494"/>
                    </a:cubicBezTo>
                    <a:lnTo>
                      <a:pt x="502" y="351"/>
                    </a:lnTo>
                    <a:close/>
                    <a:moveTo>
                      <a:pt x="502" y="351"/>
                    </a:moveTo>
                    <a:lnTo>
                      <a:pt x="502" y="351"/>
                    </a:lnTo>
                    <a:close/>
                  </a:path>
                </a:pathLst>
              </a:custGeom>
              <a:solidFill>
                <a:schemeClr val="bg2"/>
              </a:solidFill>
              <a:ln>
                <a:noFill/>
              </a:ln>
              <a:effectLst/>
            </p:spPr>
            <p:txBody>
              <a:bodyPr anchor="ctr"/>
              <a:lstStyle/>
              <a:p>
                <a:pPr algn="ctr"/>
                <a:endParaRPr/>
              </a:p>
            </p:txBody>
          </p:sp>
          <p:grpSp>
            <p:nvGrpSpPr>
              <p:cNvPr id="46" name="i$ļîḑè"/>
              <p:cNvGrpSpPr/>
              <p:nvPr/>
            </p:nvGrpSpPr>
            <p:grpSpPr bwMode="auto">
              <a:xfrm>
                <a:off x="4656656" y="4494498"/>
                <a:ext cx="402020" cy="585315"/>
                <a:chOff x="4294188" y="1712913"/>
                <a:chExt cx="285750" cy="415925"/>
              </a:xfrm>
              <a:solidFill>
                <a:schemeClr val="bg2"/>
              </a:solidFill>
            </p:grpSpPr>
            <p:sp>
              <p:nvSpPr>
                <p:cNvPr id="47" name="ïş1îḑê"/>
                <p:cNvSpPr/>
                <p:nvPr/>
              </p:nvSpPr>
              <p:spPr bwMode="auto">
                <a:xfrm>
                  <a:off x="4294188" y="1712913"/>
                  <a:ext cx="285750" cy="415925"/>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grpFill/>
                <a:ln>
                  <a:noFill/>
                </a:ln>
                <a:effectLst/>
              </p:spPr>
              <p:txBody>
                <a:bodyPr anchor="ctr"/>
                <a:lstStyle/>
                <a:p>
                  <a:pPr algn="ctr"/>
                  <a:endParaRPr/>
                </a:p>
              </p:txBody>
            </p:sp>
            <p:sp>
              <p:nvSpPr>
                <p:cNvPr id="48" name="íS1idè"/>
                <p:cNvSpPr/>
                <p:nvPr/>
              </p:nvSpPr>
              <p:spPr bwMode="auto">
                <a:xfrm>
                  <a:off x="4410075" y="1817688"/>
                  <a:ext cx="52388" cy="52387"/>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grpFill/>
                <a:ln>
                  <a:noFill/>
                </a:ln>
                <a:effectLst/>
              </p:spPr>
              <p:txBody>
                <a:bodyPr anchor="ctr"/>
                <a:lstStyle/>
                <a:p>
                  <a:pPr algn="ctr"/>
                  <a:endParaRPr/>
                </a:p>
              </p:txBody>
            </p:sp>
          </p:grpSp>
        </p:grpSp>
        <p:sp>
          <p:nvSpPr>
            <p:cNvPr id="21" name="ísḻíḓè"/>
            <p:cNvSpPr/>
            <p:nvPr/>
          </p:nvSpPr>
          <p:spPr bwMode="auto">
            <a:xfrm>
              <a:off x="6827471" y="3918581"/>
              <a:ext cx="360052" cy="359509"/>
            </a:xfrm>
            <a:custGeom>
              <a:avLst/>
              <a:gdLst>
                <a:gd name="connsiteX0" fmla="*/ 257564 w 607639"/>
                <a:gd name="connsiteY0" fmla="*/ 417889 h 606722"/>
                <a:gd name="connsiteX1" fmla="*/ 261939 w 607639"/>
                <a:gd name="connsiteY1" fmla="*/ 435248 h 606722"/>
                <a:gd name="connsiteX2" fmla="*/ 253189 w 607639"/>
                <a:gd name="connsiteY2" fmla="*/ 435248 h 606722"/>
                <a:gd name="connsiteX3" fmla="*/ 455707 w 607639"/>
                <a:gd name="connsiteY3" fmla="*/ 316558 h 606722"/>
                <a:gd name="connsiteX4" fmla="*/ 435859 w 607639"/>
                <a:gd name="connsiteY4" fmla="*/ 336288 h 606722"/>
                <a:gd name="connsiteX5" fmla="*/ 435859 w 607639"/>
                <a:gd name="connsiteY5" fmla="*/ 494567 h 606722"/>
                <a:gd name="connsiteX6" fmla="*/ 455707 w 607639"/>
                <a:gd name="connsiteY6" fmla="*/ 514385 h 606722"/>
                <a:gd name="connsiteX7" fmla="*/ 508576 w 607639"/>
                <a:gd name="connsiteY7" fmla="*/ 514385 h 606722"/>
                <a:gd name="connsiteX8" fmla="*/ 528336 w 607639"/>
                <a:gd name="connsiteY8" fmla="*/ 494567 h 606722"/>
                <a:gd name="connsiteX9" fmla="*/ 508576 w 607639"/>
                <a:gd name="connsiteY9" fmla="*/ 474837 h 606722"/>
                <a:gd name="connsiteX10" fmla="*/ 475555 w 607639"/>
                <a:gd name="connsiteY10" fmla="*/ 474837 h 606722"/>
                <a:gd name="connsiteX11" fmla="*/ 475555 w 607639"/>
                <a:gd name="connsiteY11" fmla="*/ 435201 h 606722"/>
                <a:gd name="connsiteX12" fmla="*/ 508576 w 607639"/>
                <a:gd name="connsiteY12" fmla="*/ 435201 h 606722"/>
                <a:gd name="connsiteX13" fmla="*/ 528336 w 607639"/>
                <a:gd name="connsiteY13" fmla="*/ 415472 h 606722"/>
                <a:gd name="connsiteX14" fmla="*/ 508576 w 607639"/>
                <a:gd name="connsiteY14" fmla="*/ 395653 h 606722"/>
                <a:gd name="connsiteX15" fmla="*/ 475555 w 607639"/>
                <a:gd name="connsiteY15" fmla="*/ 395653 h 606722"/>
                <a:gd name="connsiteX16" fmla="*/ 475555 w 607639"/>
                <a:gd name="connsiteY16" fmla="*/ 356106 h 606722"/>
                <a:gd name="connsiteX17" fmla="*/ 508576 w 607639"/>
                <a:gd name="connsiteY17" fmla="*/ 356106 h 606722"/>
                <a:gd name="connsiteX18" fmla="*/ 528336 w 607639"/>
                <a:gd name="connsiteY18" fmla="*/ 336288 h 606722"/>
                <a:gd name="connsiteX19" fmla="*/ 508576 w 607639"/>
                <a:gd name="connsiteY19" fmla="*/ 316558 h 606722"/>
                <a:gd name="connsiteX20" fmla="*/ 350058 w 607639"/>
                <a:gd name="connsiteY20" fmla="*/ 316558 h 606722"/>
                <a:gd name="connsiteX21" fmla="*/ 330210 w 607639"/>
                <a:gd name="connsiteY21" fmla="*/ 336288 h 606722"/>
                <a:gd name="connsiteX22" fmla="*/ 330210 w 607639"/>
                <a:gd name="connsiteY22" fmla="*/ 494567 h 606722"/>
                <a:gd name="connsiteX23" fmla="*/ 350058 w 607639"/>
                <a:gd name="connsiteY23" fmla="*/ 514385 h 606722"/>
                <a:gd name="connsiteX24" fmla="*/ 402838 w 607639"/>
                <a:gd name="connsiteY24" fmla="*/ 514385 h 606722"/>
                <a:gd name="connsiteX25" fmla="*/ 422686 w 607639"/>
                <a:gd name="connsiteY25" fmla="*/ 494567 h 606722"/>
                <a:gd name="connsiteX26" fmla="*/ 402838 w 607639"/>
                <a:gd name="connsiteY26" fmla="*/ 474837 h 606722"/>
                <a:gd name="connsiteX27" fmla="*/ 369817 w 607639"/>
                <a:gd name="connsiteY27" fmla="*/ 474837 h 606722"/>
                <a:gd name="connsiteX28" fmla="*/ 369817 w 607639"/>
                <a:gd name="connsiteY28" fmla="*/ 336288 h 606722"/>
                <a:gd name="connsiteX29" fmla="*/ 350058 w 607639"/>
                <a:gd name="connsiteY29" fmla="*/ 316558 h 606722"/>
                <a:gd name="connsiteX30" fmla="*/ 257582 w 607639"/>
                <a:gd name="connsiteY30" fmla="*/ 316558 h 606722"/>
                <a:gd name="connsiteX31" fmla="*/ 238356 w 607639"/>
                <a:gd name="connsiteY31" fmla="*/ 331489 h 606722"/>
                <a:gd name="connsiteX32" fmla="*/ 198749 w 607639"/>
                <a:gd name="connsiteY32" fmla="*/ 489768 h 606722"/>
                <a:gd name="connsiteX33" fmla="*/ 213168 w 607639"/>
                <a:gd name="connsiteY33" fmla="*/ 513763 h 606722"/>
                <a:gd name="connsiteX34" fmla="*/ 237199 w 607639"/>
                <a:gd name="connsiteY34" fmla="*/ 499366 h 606722"/>
                <a:gd name="connsiteX35" fmla="*/ 243341 w 607639"/>
                <a:gd name="connsiteY35" fmla="*/ 474837 h 606722"/>
                <a:gd name="connsiteX36" fmla="*/ 271822 w 607639"/>
                <a:gd name="connsiteY36" fmla="*/ 474837 h 606722"/>
                <a:gd name="connsiteX37" fmla="*/ 277964 w 607639"/>
                <a:gd name="connsiteY37" fmla="*/ 499366 h 606722"/>
                <a:gd name="connsiteX38" fmla="*/ 297189 w 607639"/>
                <a:gd name="connsiteY38" fmla="*/ 514385 h 606722"/>
                <a:gd name="connsiteX39" fmla="*/ 301995 w 607639"/>
                <a:gd name="connsiteY39" fmla="*/ 513763 h 606722"/>
                <a:gd name="connsiteX40" fmla="*/ 316414 w 607639"/>
                <a:gd name="connsiteY40" fmla="*/ 489768 h 606722"/>
                <a:gd name="connsiteX41" fmla="*/ 276807 w 607639"/>
                <a:gd name="connsiteY41" fmla="*/ 331489 h 606722"/>
                <a:gd name="connsiteX42" fmla="*/ 257582 w 607639"/>
                <a:gd name="connsiteY42" fmla="*/ 316558 h 606722"/>
                <a:gd name="connsiteX43" fmla="*/ 112236 w 607639"/>
                <a:gd name="connsiteY43" fmla="*/ 316558 h 606722"/>
                <a:gd name="connsiteX44" fmla="*/ 92477 w 607639"/>
                <a:gd name="connsiteY44" fmla="*/ 336288 h 606722"/>
                <a:gd name="connsiteX45" fmla="*/ 92477 w 607639"/>
                <a:gd name="connsiteY45" fmla="*/ 415472 h 606722"/>
                <a:gd name="connsiteX46" fmla="*/ 112236 w 607639"/>
                <a:gd name="connsiteY46" fmla="*/ 435201 h 606722"/>
                <a:gd name="connsiteX47" fmla="*/ 145257 w 607639"/>
                <a:gd name="connsiteY47" fmla="*/ 435201 h 606722"/>
                <a:gd name="connsiteX48" fmla="*/ 145257 w 607639"/>
                <a:gd name="connsiteY48" fmla="*/ 474837 h 606722"/>
                <a:gd name="connsiteX49" fmla="*/ 112236 w 607639"/>
                <a:gd name="connsiteY49" fmla="*/ 474837 h 606722"/>
                <a:gd name="connsiteX50" fmla="*/ 92477 w 607639"/>
                <a:gd name="connsiteY50" fmla="*/ 494567 h 606722"/>
                <a:gd name="connsiteX51" fmla="*/ 112236 w 607639"/>
                <a:gd name="connsiteY51" fmla="*/ 514385 h 606722"/>
                <a:gd name="connsiteX52" fmla="*/ 165105 w 607639"/>
                <a:gd name="connsiteY52" fmla="*/ 514385 h 606722"/>
                <a:gd name="connsiteX53" fmla="*/ 184953 w 607639"/>
                <a:gd name="connsiteY53" fmla="*/ 494567 h 606722"/>
                <a:gd name="connsiteX54" fmla="*/ 184953 w 607639"/>
                <a:gd name="connsiteY54" fmla="*/ 415472 h 606722"/>
                <a:gd name="connsiteX55" fmla="*/ 165105 w 607639"/>
                <a:gd name="connsiteY55" fmla="*/ 395653 h 606722"/>
                <a:gd name="connsiteX56" fmla="*/ 132084 w 607639"/>
                <a:gd name="connsiteY56" fmla="*/ 395653 h 606722"/>
                <a:gd name="connsiteX57" fmla="*/ 132084 w 607639"/>
                <a:gd name="connsiteY57" fmla="*/ 356106 h 606722"/>
                <a:gd name="connsiteX58" fmla="*/ 165105 w 607639"/>
                <a:gd name="connsiteY58" fmla="*/ 356106 h 606722"/>
                <a:gd name="connsiteX59" fmla="*/ 184953 w 607639"/>
                <a:gd name="connsiteY59" fmla="*/ 336288 h 606722"/>
                <a:gd name="connsiteX60" fmla="*/ 165105 w 607639"/>
                <a:gd name="connsiteY60" fmla="*/ 316558 h 606722"/>
                <a:gd name="connsiteX61" fmla="*/ 501901 w 607639"/>
                <a:gd name="connsiteY61" fmla="*/ 145037 h 606722"/>
                <a:gd name="connsiteX62" fmla="*/ 501901 w 607639"/>
                <a:gd name="connsiteY62" fmla="*/ 184674 h 606722"/>
                <a:gd name="connsiteX63" fmla="*/ 541597 w 607639"/>
                <a:gd name="connsiteY63" fmla="*/ 224221 h 606722"/>
                <a:gd name="connsiteX64" fmla="*/ 567943 w 607639"/>
                <a:gd name="connsiteY64" fmla="*/ 214090 h 606722"/>
                <a:gd name="connsiteX65" fmla="*/ 567943 w 607639"/>
                <a:gd name="connsiteY65" fmla="*/ 164856 h 606722"/>
                <a:gd name="connsiteX66" fmla="*/ 548184 w 607639"/>
                <a:gd name="connsiteY66" fmla="*/ 145037 h 606722"/>
                <a:gd name="connsiteX67" fmla="*/ 383079 w 607639"/>
                <a:gd name="connsiteY67" fmla="*/ 145037 h 606722"/>
                <a:gd name="connsiteX68" fmla="*/ 383079 w 607639"/>
                <a:gd name="connsiteY68" fmla="*/ 184674 h 606722"/>
                <a:gd name="connsiteX69" fmla="*/ 422686 w 607639"/>
                <a:gd name="connsiteY69" fmla="*/ 224221 h 606722"/>
                <a:gd name="connsiteX70" fmla="*/ 462294 w 607639"/>
                <a:gd name="connsiteY70" fmla="*/ 184674 h 606722"/>
                <a:gd name="connsiteX71" fmla="*/ 462294 w 607639"/>
                <a:gd name="connsiteY71" fmla="*/ 145037 h 606722"/>
                <a:gd name="connsiteX72" fmla="*/ 264168 w 607639"/>
                <a:gd name="connsiteY72" fmla="*/ 145037 h 606722"/>
                <a:gd name="connsiteX73" fmla="*/ 264168 w 607639"/>
                <a:gd name="connsiteY73" fmla="*/ 184674 h 606722"/>
                <a:gd name="connsiteX74" fmla="*/ 303775 w 607639"/>
                <a:gd name="connsiteY74" fmla="*/ 224221 h 606722"/>
                <a:gd name="connsiteX75" fmla="*/ 343472 w 607639"/>
                <a:gd name="connsiteY75" fmla="*/ 184674 h 606722"/>
                <a:gd name="connsiteX76" fmla="*/ 343472 w 607639"/>
                <a:gd name="connsiteY76" fmla="*/ 145037 h 606722"/>
                <a:gd name="connsiteX77" fmla="*/ 145257 w 607639"/>
                <a:gd name="connsiteY77" fmla="*/ 145037 h 606722"/>
                <a:gd name="connsiteX78" fmla="*/ 145257 w 607639"/>
                <a:gd name="connsiteY78" fmla="*/ 184674 h 606722"/>
                <a:gd name="connsiteX79" fmla="*/ 184953 w 607639"/>
                <a:gd name="connsiteY79" fmla="*/ 224221 h 606722"/>
                <a:gd name="connsiteX80" fmla="*/ 224561 w 607639"/>
                <a:gd name="connsiteY80" fmla="*/ 184674 h 606722"/>
                <a:gd name="connsiteX81" fmla="*/ 224561 w 607639"/>
                <a:gd name="connsiteY81" fmla="*/ 145037 h 606722"/>
                <a:gd name="connsiteX82" fmla="*/ 59456 w 607639"/>
                <a:gd name="connsiteY82" fmla="*/ 145037 h 606722"/>
                <a:gd name="connsiteX83" fmla="*/ 39608 w 607639"/>
                <a:gd name="connsiteY83" fmla="*/ 164856 h 606722"/>
                <a:gd name="connsiteX84" fmla="*/ 39608 w 607639"/>
                <a:gd name="connsiteY84" fmla="*/ 214090 h 606722"/>
                <a:gd name="connsiteX85" fmla="*/ 66042 w 607639"/>
                <a:gd name="connsiteY85" fmla="*/ 224221 h 606722"/>
                <a:gd name="connsiteX86" fmla="*/ 105650 w 607639"/>
                <a:gd name="connsiteY86" fmla="*/ 184674 h 606722"/>
                <a:gd name="connsiteX87" fmla="*/ 105650 w 607639"/>
                <a:gd name="connsiteY87" fmla="*/ 145037 h 606722"/>
                <a:gd name="connsiteX88" fmla="*/ 99063 w 607639"/>
                <a:gd name="connsiteY88" fmla="*/ 0 h 606722"/>
                <a:gd name="connsiteX89" fmla="*/ 508576 w 607639"/>
                <a:gd name="connsiteY89" fmla="*/ 0 h 606722"/>
                <a:gd name="connsiteX90" fmla="*/ 567943 w 607639"/>
                <a:gd name="connsiteY90" fmla="*/ 59366 h 606722"/>
                <a:gd name="connsiteX91" fmla="*/ 567943 w 607639"/>
                <a:gd name="connsiteY91" fmla="*/ 108956 h 606722"/>
                <a:gd name="connsiteX92" fmla="*/ 607639 w 607639"/>
                <a:gd name="connsiteY92" fmla="*/ 164856 h 606722"/>
                <a:gd name="connsiteX93" fmla="*/ 607639 w 607639"/>
                <a:gd name="connsiteY93" fmla="*/ 586904 h 606722"/>
                <a:gd name="connsiteX94" fmla="*/ 587791 w 607639"/>
                <a:gd name="connsiteY94" fmla="*/ 606722 h 606722"/>
                <a:gd name="connsiteX95" fmla="*/ 19848 w 607639"/>
                <a:gd name="connsiteY95" fmla="*/ 606722 h 606722"/>
                <a:gd name="connsiteX96" fmla="*/ 0 w 607639"/>
                <a:gd name="connsiteY96" fmla="*/ 586904 h 606722"/>
                <a:gd name="connsiteX97" fmla="*/ 0 w 607639"/>
                <a:gd name="connsiteY97" fmla="*/ 164856 h 606722"/>
                <a:gd name="connsiteX98" fmla="*/ 39608 w 607639"/>
                <a:gd name="connsiteY98" fmla="*/ 108956 h 606722"/>
                <a:gd name="connsiteX99" fmla="*/ 39608 w 607639"/>
                <a:gd name="connsiteY99" fmla="*/ 59366 h 606722"/>
                <a:gd name="connsiteX100" fmla="*/ 99063 w 607639"/>
                <a:gd name="connsiteY10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07639" h="606722">
                  <a:moveTo>
                    <a:pt x="257564" y="417889"/>
                  </a:moveTo>
                  <a:lnTo>
                    <a:pt x="261939" y="435248"/>
                  </a:lnTo>
                  <a:lnTo>
                    <a:pt x="253189" y="435248"/>
                  </a:lnTo>
                  <a:close/>
                  <a:moveTo>
                    <a:pt x="455707" y="316558"/>
                  </a:moveTo>
                  <a:cubicBezTo>
                    <a:pt x="444760" y="316558"/>
                    <a:pt x="435859" y="325357"/>
                    <a:pt x="435859" y="336288"/>
                  </a:cubicBezTo>
                  <a:lnTo>
                    <a:pt x="435859" y="494567"/>
                  </a:lnTo>
                  <a:cubicBezTo>
                    <a:pt x="435859" y="505498"/>
                    <a:pt x="444760" y="514385"/>
                    <a:pt x="455707" y="514385"/>
                  </a:cubicBezTo>
                  <a:lnTo>
                    <a:pt x="508576" y="514385"/>
                  </a:lnTo>
                  <a:cubicBezTo>
                    <a:pt x="519524" y="514385"/>
                    <a:pt x="528336" y="505498"/>
                    <a:pt x="528336" y="494567"/>
                  </a:cubicBezTo>
                  <a:cubicBezTo>
                    <a:pt x="528336" y="483636"/>
                    <a:pt x="519524" y="474837"/>
                    <a:pt x="508576" y="474837"/>
                  </a:cubicBezTo>
                  <a:lnTo>
                    <a:pt x="475555" y="474837"/>
                  </a:lnTo>
                  <a:lnTo>
                    <a:pt x="475555" y="435201"/>
                  </a:lnTo>
                  <a:lnTo>
                    <a:pt x="508576" y="435201"/>
                  </a:lnTo>
                  <a:cubicBezTo>
                    <a:pt x="519524" y="435201"/>
                    <a:pt x="528336" y="426403"/>
                    <a:pt x="528336" y="415472"/>
                  </a:cubicBezTo>
                  <a:cubicBezTo>
                    <a:pt x="528336" y="404541"/>
                    <a:pt x="519524" y="395653"/>
                    <a:pt x="508576" y="395653"/>
                  </a:cubicBezTo>
                  <a:lnTo>
                    <a:pt x="475555" y="395653"/>
                  </a:lnTo>
                  <a:lnTo>
                    <a:pt x="475555" y="356106"/>
                  </a:lnTo>
                  <a:lnTo>
                    <a:pt x="508576" y="356106"/>
                  </a:lnTo>
                  <a:cubicBezTo>
                    <a:pt x="519524" y="356106"/>
                    <a:pt x="528336" y="347219"/>
                    <a:pt x="528336" y="336288"/>
                  </a:cubicBezTo>
                  <a:cubicBezTo>
                    <a:pt x="528336" y="325357"/>
                    <a:pt x="519524" y="316558"/>
                    <a:pt x="508576" y="316558"/>
                  </a:cubicBezTo>
                  <a:close/>
                  <a:moveTo>
                    <a:pt x="350058" y="316558"/>
                  </a:moveTo>
                  <a:cubicBezTo>
                    <a:pt x="339110" y="316558"/>
                    <a:pt x="330210" y="325357"/>
                    <a:pt x="330210" y="336288"/>
                  </a:cubicBezTo>
                  <a:lnTo>
                    <a:pt x="330210" y="494567"/>
                  </a:lnTo>
                  <a:cubicBezTo>
                    <a:pt x="330210" y="505498"/>
                    <a:pt x="339110" y="514385"/>
                    <a:pt x="350058" y="514385"/>
                  </a:cubicBezTo>
                  <a:lnTo>
                    <a:pt x="402838" y="514385"/>
                  </a:lnTo>
                  <a:cubicBezTo>
                    <a:pt x="413786" y="514385"/>
                    <a:pt x="422686" y="505498"/>
                    <a:pt x="422686" y="494567"/>
                  </a:cubicBezTo>
                  <a:cubicBezTo>
                    <a:pt x="422686" y="483636"/>
                    <a:pt x="413786" y="474837"/>
                    <a:pt x="402838" y="474837"/>
                  </a:cubicBezTo>
                  <a:lnTo>
                    <a:pt x="369817" y="474837"/>
                  </a:lnTo>
                  <a:lnTo>
                    <a:pt x="369817" y="336288"/>
                  </a:lnTo>
                  <a:cubicBezTo>
                    <a:pt x="369817" y="325357"/>
                    <a:pt x="361006" y="316558"/>
                    <a:pt x="350058" y="316558"/>
                  </a:cubicBezTo>
                  <a:close/>
                  <a:moveTo>
                    <a:pt x="257582" y="316558"/>
                  </a:moveTo>
                  <a:cubicBezTo>
                    <a:pt x="248503" y="316558"/>
                    <a:pt x="240581" y="322690"/>
                    <a:pt x="238356" y="331489"/>
                  </a:cubicBezTo>
                  <a:lnTo>
                    <a:pt x="198749" y="489768"/>
                  </a:lnTo>
                  <a:cubicBezTo>
                    <a:pt x="196079" y="500343"/>
                    <a:pt x="202487" y="511097"/>
                    <a:pt x="213168" y="513763"/>
                  </a:cubicBezTo>
                  <a:cubicBezTo>
                    <a:pt x="223759" y="516429"/>
                    <a:pt x="234529" y="509942"/>
                    <a:pt x="237199" y="499366"/>
                  </a:cubicBezTo>
                  <a:lnTo>
                    <a:pt x="243341" y="474837"/>
                  </a:lnTo>
                  <a:lnTo>
                    <a:pt x="271822" y="474837"/>
                  </a:lnTo>
                  <a:lnTo>
                    <a:pt x="277964" y="499366"/>
                  </a:lnTo>
                  <a:cubicBezTo>
                    <a:pt x="280189" y="508342"/>
                    <a:pt x="288288" y="514385"/>
                    <a:pt x="297189" y="514385"/>
                  </a:cubicBezTo>
                  <a:cubicBezTo>
                    <a:pt x="298791" y="514385"/>
                    <a:pt x="300393" y="514207"/>
                    <a:pt x="301995" y="513763"/>
                  </a:cubicBezTo>
                  <a:cubicBezTo>
                    <a:pt x="312587" y="511097"/>
                    <a:pt x="319084" y="500432"/>
                    <a:pt x="316414" y="489768"/>
                  </a:cubicBezTo>
                  <a:lnTo>
                    <a:pt x="276807" y="331489"/>
                  </a:lnTo>
                  <a:cubicBezTo>
                    <a:pt x="274582" y="322690"/>
                    <a:pt x="266660" y="316558"/>
                    <a:pt x="257582" y="316558"/>
                  </a:cubicBezTo>
                  <a:close/>
                  <a:moveTo>
                    <a:pt x="112236" y="316558"/>
                  </a:moveTo>
                  <a:cubicBezTo>
                    <a:pt x="101377" y="316558"/>
                    <a:pt x="92477" y="325357"/>
                    <a:pt x="92477" y="336288"/>
                  </a:cubicBezTo>
                  <a:lnTo>
                    <a:pt x="92477" y="415472"/>
                  </a:lnTo>
                  <a:cubicBezTo>
                    <a:pt x="92477" y="426403"/>
                    <a:pt x="101377" y="435201"/>
                    <a:pt x="112236" y="435201"/>
                  </a:cubicBezTo>
                  <a:lnTo>
                    <a:pt x="145257" y="435201"/>
                  </a:lnTo>
                  <a:lnTo>
                    <a:pt x="145257" y="474837"/>
                  </a:lnTo>
                  <a:lnTo>
                    <a:pt x="112236" y="474837"/>
                  </a:lnTo>
                  <a:cubicBezTo>
                    <a:pt x="101377" y="474837"/>
                    <a:pt x="92477" y="483636"/>
                    <a:pt x="92477" y="494567"/>
                  </a:cubicBezTo>
                  <a:cubicBezTo>
                    <a:pt x="92477" y="505498"/>
                    <a:pt x="101377" y="514385"/>
                    <a:pt x="112236" y="514385"/>
                  </a:cubicBezTo>
                  <a:lnTo>
                    <a:pt x="165105" y="514385"/>
                  </a:lnTo>
                  <a:cubicBezTo>
                    <a:pt x="176053" y="514385"/>
                    <a:pt x="184953" y="505498"/>
                    <a:pt x="184953" y="494567"/>
                  </a:cubicBezTo>
                  <a:lnTo>
                    <a:pt x="184953" y="415472"/>
                  </a:lnTo>
                  <a:cubicBezTo>
                    <a:pt x="184953" y="404541"/>
                    <a:pt x="176053" y="395653"/>
                    <a:pt x="165105" y="395653"/>
                  </a:cubicBezTo>
                  <a:lnTo>
                    <a:pt x="132084" y="395653"/>
                  </a:lnTo>
                  <a:lnTo>
                    <a:pt x="132084" y="356106"/>
                  </a:lnTo>
                  <a:lnTo>
                    <a:pt x="165105" y="356106"/>
                  </a:lnTo>
                  <a:cubicBezTo>
                    <a:pt x="176053" y="356106"/>
                    <a:pt x="184953" y="347219"/>
                    <a:pt x="184953" y="336288"/>
                  </a:cubicBezTo>
                  <a:cubicBezTo>
                    <a:pt x="184953" y="325357"/>
                    <a:pt x="176053" y="316558"/>
                    <a:pt x="165105" y="316558"/>
                  </a:cubicBezTo>
                  <a:close/>
                  <a:moveTo>
                    <a:pt x="501901" y="145037"/>
                  </a:moveTo>
                  <a:lnTo>
                    <a:pt x="501901" y="184674"/>
                  </a:lnTo>
                  <a:cubicBezTo>
                    <a:pt x="501901" y="206447"/>
                    <a:pt x="519702" y="224221"/>
                    <a:pt x="541597" y="224221"/>
                  </a:cubicBezTo>
                  <a:cubicBezTo>
                    <a:pt x="551388" y="224221"/>
                    <a:pt x="560733" y="220578"/>
                    <a:pt x="567943" y="214090"/>
                  </a:cubicBezTo>
                  <a:lnTo>
                    <a:pt x="567943" y="164856"/>
                  </a:lnTo>
                  <a:cubicBezTo>
                    <a:pt x="567943" y="153924"/>
                    <a:pt x="559131" y="145037"/>
                    <a:pt x="548184" y="145037"/>
                  </a:cubicBezTo>
                  <a:close/>
                  <a:moveTo>
                    <a:pt x="383079" y="145037"/>
                  </a:moveTo>
                  <a:lnTo>
                    <a:pt x="383079" y="184674"/>
                  </a:lnTo>
                  <a:cubicBezTo>
                    <a:pt x="383079" y="206447"/>
                    <a:pt x="400791" y="224221"/>
                    <a:pt x="422686" y="224221"/>
                  </a:cubicBezTo>
                  <a:cubicBezTo>
                    <a:pt x="444493" y="224221"/>
                    <a:pt x="462294" y="206447"/>
                    <a:pt x="462294" y="184674"/>
                  </a:cubicBezTo>
                  <a:lnTo>
                    <a:pt x="462294" y="145037"/>
                  </a:lnTo>
                  <a:close/>
                  <a:moveTo>
                    <a:pt x="264168" y="145037"/>
                  </a:moveTo>
                  <a:lnTo>
                    <a:pt x="264168" y="184674"/>
                  </a:lnTo>
                  <a:cubicBezTo>
                    <a:pt x="264168" y="206447"/>
                    <a:pt x="281969" y="224221"/>
                    <a:pt x="303775" y="224221"/>
                  </a:cubicBezTo>
                  <a:cubicBezTo>
                    <a:pt x="325671" y="224221"/>
                    <a:pt x="343472" y="206447"/>
                    <a:pt x="343472" y="184674"/>
                  </a:cubicBezTo>
                  <a:lnTo>
                    <a:pt x="343472" y="145037"/>
                  </a:lnTo>
                  <a:close/>
                  <a:moveTo>
                    <a:pt x="145257" y="145037"/>
                  </a:moveTo>
                  <a:lnTo>
                    <a:pt x="145257" y="184674"/>
                  </a:lnTo>
                  <a:cubicBezTo>
                    <a:pt x="145257" y="206447"/>
                    <a:pt x="163058" y="224221"/>
                    <a:pt x="184953" y="224221"/>
                  </a:cubicBezTo>
                  <a:cubicBezTo>
                    <a:pt x="206759" y="224221"/>
                    <a:pt x="224561" y="206447"/>
                    <a:pt x="224561" y="184674"/>
                  </a:cubicBezTo>
                  <a:lnTo>
                    <a:pt x="224561" y="145037"/>
                  </a:lnTo>
                  <a:close/>
                  <a:moveTo>
                    <a:pt x="59456" y="145037"/>
                  </a:moveTo>
                  <a:cubicBezTo>
                    <a:pt x="48508" y="145037"/>
                    <a:pt x="39608" y="153924"/>
                    <a:pt x="39608" y="164856"/>
                  </a:cubicBezTo>
                  <a:lnTo>
                    <a:pt x="39608" y="214090"/>
                  </a:lnTo>
                  <a:cubicBezTo>
                    <a:pt x="46817" y="220578"/>
                    <a:pt x="56163" y="224221"/>
                    <a:pt x="66042" y="224221"/>
                  </a:cubicBezTo>
                  <a:cubicBezTo>
                    <a:pt x="87937" y="224221"/>
                    <a:pt x="105650" y="206447"/>
                    <a:pt x="105650" y="184674"/>
                  </a:cubicBezTo>
                  <a:lnTo>
                    <a:pt x="105650" y="145037"/>
                  </a:lnTo>
                  <a:close/>
                  <a:moveTo>
                    <a:pt x="99063" y="0"/>
                  </a:moveTo>
                  <a:lnTo>
                    <a:pt x="508576" y="0"/>
                  </a:lnTo>
                  <a:cubicBezTo>
                    <a:pt x="541330" y="0"/>
                    <a:pt x="567943" y="26661"/>
                    <a:pt x="567943" y="59366"/>
                  </a:cubicBezTo>
                  <a:lnTo>
                    <a:pt x="567943" y="108956"/>
                  </a:lnTo>
                  <a:cubicBezTo>
                    <a:pt x="591084" y="117043"/>
                    <a:pt x="607639" y="139083"/>
                    <a:pt x="607639" y="164856"/>
                  </a:cubicBezTo>
                  <a:lnTo>
                    <a:pt x="607639" y="586904"/>
                  </a:lnTo>
                  <a:cubicBezTo>
                    <a:pt x="607639" y="597835"/>
                    <a:pt x="598739" y="606722"/>
                    <a:pt x="587791" y="606722"/>
                  </a:cubicBezTo>
                  <a:lnTo>
                    <a:pt x="19848" y="606722"/>
                  </a:lnTo>
                  <a:cubicBezTo>
                    <a:pt x="8901" y="606722"/>
                    <a:pt x="0" y="597835"/>
                    <a:pt x="0" y="586904"/>
                  </a:cubicBezTo>
                  <a:lnTo>
                    <a:pt x="0" y="164856"/>
                  </a:lnTo>
                  <a:cubicBezTo>
                    <a:pt x="0" y="139083"/>
                    <a:pt x="16555" y="117043"/>
                    <a:pt x="39608" y="108956"/>
                  </a:cubicBezTo>
                  <a:lnTo>
                    <a:pt x="39608" y="59366"/>
                  </a:lnTo>
                  <a:cubicBezTo>
                    <a:pt x="39608" y="26661"/>
                    <a:pt x="66309" y="0"/>
                    <a:pt x="9906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i$ľiḋê"/>
            <p:cNvSpPr txBox="1"/>
            <p:nvPr/>
          </p:nvSpPr>
          <p:spPr bwMode="auto">
            <a:xfrm>
              <a:off x="6586734" y="2418744"/>
              <a:ext cx="5340535" cy="18181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pPr>
              <a:r>
                <a:rPr lang="en-US" altLang="zh-CN" sz="2000" dirty="0"/>
                <a:t>1. More feature engineering should be applied.</a:t>
              </a:r>
            </a:p>
            <a:p>
              <a:pPr algn="l" eaLnBrk="1" hangingPunct="1">
                <a:lnSpc>
                  <a:spcPct val="100000"/>
                </a:lnSpc>
                <a:spcBef>
                  <a:spcPct val="0"/>
                </a:spcBef>
              </a:pPr>
              <a:endParaRPr lang="en-US" altLang="zh-CN" sz="2000" dirty="0"/>
            </a:p>
            <a:p>
              <a:pPr>
                <a:spcBef>
                  <a:spcPct val="0"/>
                </a:spcBef>
              </a:pPr>
              <a:r>
                <a:rPr lang="en-US" altLang="zh-CN" sz="2000" dirty="0"/>
                <a:t>2. Neural network structure adjustment.</a:t>
              </a:r>
            </a:p>
            <a:p>
              <a:pPr algn="l" eaLnBrk="1" hangingPunct="1">
                <a:lnSpc>
                  <a:spcPct val="100000"/>
                </a:lnSpc>
                <a:spcBef>
                  <a:spcPct val="0"/>
                </a:spcBef>
              </a:pPr>
              <a:endParaRPr lang="en-US" altLang="zh-CN" sz="2000" dirty="0"/>
            </a:p>
          </p:txBody>
        </p:sp>
        <p:cxnSp>
          <p:nvCxnSpPr>
            <p:cNvPr id="13" name="直接连接符 12"/>
            <p:cNvCxnSpPr/>
            <p:nvPr/>
          </p:nvCxnSpPr>
          <p:spPr>
            <a:xfrm>
              <a:off x="6088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en-US" altLang="zh-CN" dirty="0"/>
              <a:t>Further improvements</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40" name="think-cell Slide" r:id="rId5" imgW="9525" imgH="9525" progId="TCLayout.ActiveDocument.1">
                  <p:embed/>
                </p:oleObj>
              </mc:Choice>
              <mc:Fallback>
                <p:oleObj name="think-cell Slide" r:id="rId5" imgW="9525" imgH="9525" progId="TCLayout.ActiveDocument.1">
                  <p:embed/>
                  <p:pic>
                    <p:nvPicPr>
                      <p:cNvPr id="0" name="对象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charset="-122"/>
              <a:cs typeface="+mj-cs"/>
              <a:sym typeface="Arial" panose="020B0604020202020204" pitchFamily="34" charset="0"/>
            </a:endParaRPr>
          </a:p>
        </p:txBody>
      </p:sp>
      <p:sp>
        <p:nvSpPr>
          <p:cNvPr id="5" name="标题 4"/>
          <p:cNvSpPr>
            <a:spLocks noGrp="1"/>
          </p:cNvSpPr>
          <p:nvPr>
            <p:ph type="ctrTitle"/>
          </p:nvPr>
        </p:nvSpPr>
        <p:spPr/>
        <p:txBody>
          <a:bodyPr/>
          <a:lstStyle/>
          <a:p>
            <a:r>
              <a:rPr lang="en-US" altLang="zh-CN"/>
              <a:t>Thanks!</a:t>
            </a:r>
            <a:br>
              <a:rPr lang="en-US" altLang="zh-CN"/>
            </a:br>
            <a:endParaRPr lang="zh-CN" altLang="en-US" dirty="0"/>
          </a:p>
        </p:txBody>
      </p:sp>
      <p:sp>
        <p:nvSpPr>
          <p:cNvPr id="9" name="文本占位符 8"/>
          <p:cNvSpPr>
            <a:spLocks noGrp="1"/>
          </p:cNvSpPr>
          <p:nvPr>
            <p:ph type="body" sz="quarter" idx="10"/>
          </p:nvPr>
        </p:nvSpPr>
        <p:spPr>
          <a:xfrm>
            <a:off x="5763242" y="3502264"/>
            <a:ext cx="5654410" cy="844684"/>
          </a:xfrm>
        </p:spPr>
        <p:txBody>
          <a:bodyPr/>
          <a:lstStyle/>
          <a:p>
            <a:r>
              <a:rPr lang="en-US" altLang="zh-CN" dirty="0"/>
              <a:t> </a:t>
            </a:r>
          </a:p>
          <a:p>
            <a:pPr algn="l"/>
            <a:r>
              <a:rPr lang="en-US" altLang="zh-CN" dirty="0"/>
              <a:t>LU Fei	20797386</a:t>
            </a:r>
          </a:p>
          <a:p>
            <a:pPr algn="l"/>
            <a:r>
              <a:rPr lang="en-US" altLang="zh-CN" dirty="0"/>
              <a:t>XIONG Yi	20787642</a:t>
            </a:r>
          </a:p>
          <a:p>
            <a:pPr algn="l"/>
            <a:r>
              <a:rPr lang="en-US" altLang="zh-CN" dirty="0"/>
              <a:t>ZHENG Hao 20797594</a:t>
            </a:r>
          </a:p>
        </p:txBody>
      </p:sp>
      <p:sp>
        <p:nvSpPr>
          <p:cNvPr id="10" name="文本框 9"/>
          <p:cNvSpPr txBox="1"/>
          <p:nvPr/>
        </p:nvSpPr>
        <p:spPr>
          <a:xfrm>
            <a:off x="4095146" y="3555274"/>
            <a:ext cx="1273216" cy="369332"/>
          </a:xfrm>
          <a:prstGeom prst="rect">
            <a:avLst/>
          </a:prstGeom>
          <a:noFill/>
        </p:spPr>
        <p:txBody>
          <a:bodyPr wrap="square" rtlCol="0">
            <a:spAutoFit/>
          </a:bodyPr>
          <a:lstStyle/>
          <a:p>
            <a:pPr algn="ctr"/>
            <a:r>
              <a:rPr kumimoji="1" lang="en-US" altLang="zh-CN" dirty="0"/>
              <a:t>Group 4</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3</a:t>
            </a:fld>
            <a:endParaRPr lang="zh-CN" altLang="en-US"/>
          </a:p>
        </p:txBody>
      </p:sp>
      <p:grpSp>
        <p:nvGrpSpPr>
          <p:cNvPr id="5" name="82c00bc9-d39c-4c28-b77d-d3025646a9f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424947"/>
            <a:ext cx="12191999" cy="4667327"/>
            <a:chOff x="0" y="1331155"/>
            <a:chExt cx="12191999" cy="4667327"/>
          </a:xfrm>
        </p:grpSpPr>
        <p:sp>
          <p:nvSpPr>
            <p:cNvPr id="6" name="ïś1íḓé"/>
            <p:cNvSpPr txBox="1"/>
            <p:nvPr/>
          </p:nvSpPr>
          <p:spPr>
            <a:xfrm>
              <a:off x="668337" y="1331155"/>
              <a:ext cx="10850562" cy="581926"/>
            </a:xfrm>
            <a:prstGeom prst="rect">
              <a:avLst/>
            </a:prstGeom>
            <a:noFill/>
            <a:ln>
              <a:noFill/>
            </a:ln>
          </p:spPr>
          <p:txBody>
            <a:bodyPr wrap="square" lIns="91440" tIns="45720" rIns="91440" bIns="45720" anchor="ctr" anchorCtr="0">
              <a:normAutofit/>
            </a:bodyPr>
            <a:lstStyle/>
            <a:p>
              <a:pPr algn="ctr">
                <a:buSzPct val="25000"/>
              </a:pPr>
              <a:r>
                <a:rPr lang="en-US" sz="2800" dirty="0">
                  <a:solidFill>
                    <a:srgbClr val="3A3838"/>
                  </a:solidFill>
                </a:rPr>
                <a:t>Walmart Sales prediction</a:t>
              </a:r>
            </a:p>
          </p:txBody>
        </p:sp>
        <p:sp>
          <p:nvSpPr>
            <p:cNvPr id="7" name="îś1ïḍe"/>
            <p:cNvSpPr txBox="1"/>
            <p:nvPr/>
          </p:nvSpPr>
          <p:spPr>
            <a:xfrm>
              <a:off x="668339" y="2312740"/>
              <a:ext cx="10850557" cy="2381126"/>
            </a:xfrm>
            <a:prstGeom prst="rect">
              <a:avLst/>
            </a:prstGeom>
            <a:noFill/>
            <a:ln>
              <a:noFill/>
            </a:ln>
          </p:spPr>
          <p:txBody>
            <a:bodyPr wrap="square" lIns="91440" tIns="45720" rIns="91440" bIns="45720" anchor="t" anchorCtr="0">
              <a:noAutofit/>
            </a:bodyPr>
            <a:lstStyle/>
            <a:p>
              <a:pPr>
                <a:lnSpc>
                  <a:spcPct val="150000"/>
                </a:lnSpc>
                <a:buSzPct val="25000"/>
              </a:pPr>
              <a:r>
                <a:rPr lang="en-US" sz="2000" dirty="0"/>
                <a:t>Can be seen as a time series prediction.</a:t>
              </a:r>
              <a:r>
                <a:rPr lang="en-US" altLang="zh-CN" sz="2000" dirty="0"/>
                <a:t> 			Worth studying.</a:t>
              </a:r>
              <a:endParaRPr lang="en-US" sz="2000" dirty="0"/>
            </a:p>
            <a:p>
              <a:pPr>
                <a:lnSpc>
                  <a:spcPct val="150000"/>
                </a:lnSpc>
                <a:buSzPct val="25000"/>
              </a:pPr>
              <a:r>
                <a:rPr lang="en-US" sz="2000" dirty="0"/>
                <a:t>Need historical data.</a:t>
              </a:r>
              <a:r>
                <a:rPr lang="en-US" altLang="zh-CN" sz="2000" dirty="0"/>
                <a:t> 						Need Current features.</a:t>
              </a:r>
            </a:p>
          </p:txBody>
        </p:sp>
        <p:grpSp>
          <p:nvGrpSpPr>
            <p:cNvPr id="10" name="íŝḻiḋe"/>
            <p:cNvGrpSpPr/>
            <p:nvPr/>
          </p:nvGrpSpPr>
          <p:grpSpPr>
            <a:xfrm>
              <a:off x="0" y="4110303"/>
              <a:ext cx="12191999" cy="511894"/>
              <a:chOff x="0" y="4233486"/>
              <a:chExt cx="12191999" cy="511894"/>
            </a:xfrm>
          </p:grpSpPr>
          <p:sp>
            <p:nvSpPr>
              <p:cNvPr id="21" name="ïṣḷïḋê"/>
              <p:cNvSpPr/>
              <p:nvPr/>
            </p:nvSpPr>
            <p:spPr bwMode="auto">
              <a:xfrm>
                <a:off x="0" y="4245806"/>
                <a:ext cx="12191999" cy="499574"/>
              </a:xfrm>
              <a:prstGeom prst="rect">
                <a:avLst/>
              </a:prstGeom>
              <a:blipFill>
                <a:blip r:embed="rId4"/>
                <a:stretch>
                  <a:fillRect t="-652562" b="-620207"/>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2" name="ïṧḻïďe"/>
              <p:cNvSpPr/>
              <p:nvPr/>
            </p:nvSpPr>
            <p:spPr bwMode="auto">
              <a:xfrm>
                <a:off x="669926" y="4233486"/>
                <a:ext cx="10833372" cy="499574"/>
              </a:xfrm>
              <a:prstGeom prst="rect">
                <a:avLst/>
              </a:prstGeom>
              <a:solidFill>
                <a:schemeClr val="tx1">
                  <a:alpha val="70000"/>
                </a:scheme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grpSp>
        <p:grpSp>
          <p:nvGrpSpPr>
            <p:cNvPr id="11" name="ï$ḷîḋê"/>
            <p:cNvGrpSpPr/>
            <p:nvPr/>
          </p:nvGrpSpPr>
          <p:grpSpPr>
            <a:xfrm>
              <a:off x="5509187" y="3202891"/>
              <a:ext cx="1176548" cy="1201418"/>
              <a:chOff x="5563111" y="3348034"/>
              <a:chExt cx="1176548" cy="1201418"/>
            </a:xfrm>
          </p:grpSpPr>
          <p:sp>
            <p:nvSpPr>
              <p:cNvPr id="19" name="íṡḻîdé"/>
              <p:cNvSpPr/>
              <p:nvPr/>
            </p:nvSpPr>
            <p:spPr>
              <a:xfrm>
                <a:off x="5563111" y="3372904"/>
                <a:ext cx="1176548" cy="1176548"/>
              </a:xfrm>
              <a:prstGeom prst="wedgeEllipseCallout">
                <a:avLst>
                  <a:gd name="adj1" fmla="val -2386"/>
                  <a:gd name="adj2" fmla="val 66692"/>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20" name="ïṣľïḋê"/>
              <p:cNvSpPr/>
              <p:nvPr/>
            </p:nvSpPr>
            <p:spPr bwMode="auto">
              <a:xfrm>
                <a:off x="5848948" y="3348034"/>
                <a:ext cx="601952" cy="600824"/>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p>
                <a:endParaRPr lang="zh-CN" altLang="en-US"/>
              </a:p>
            </p:txBody>
          </p:sp>
        </p:grpSp>
        <p:cxnSp>
          <p:nvCxnSpPr>
            <p:cNvPr id="13" name="直接连接符 12"/>
            <p:cNvCxnSpPr/>
            <p:nvPr/>
          </p:nvCxnSpPr>
          <p:spPr>
            <a:xfrm>
              <a:off x="4208063" y="4622197"/>
              <a:ext cx="0" cy="137628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21768" y="4622197"/>
              <a:ext cx="0" cy="137628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í$1íḋê"/>
            <p:cNvSpPr/>
            <p:nvPr/>
          </p:nvSpPr>
          <p:spPr bwMode="auto">
            <a:xfrm>
              <a:off x="3401462" y="4165600"/>
              <a:ext cx="373860" cy="359662"/>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a:p>
          </p:txBody>
        </p:sp>
        <p:sp>
          <p:nvSpPr>
            <p:cNvPr id="16" name="iśḻîḋè"/>
            <p:cNvSpPr/>
            <p:nvPr/>
          </p:nvSpPr>
          <p:spPr bwMode="auto">
            <a:xfrm>
              <a:off x="8419600" y="4158501"/>
              <a:ext cx="359617" cy="373860"/>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a:noFill/>
            </a:ln>
          </p:spPr>
          <p:txBody>
            <a:bodyPr/>
            <a:lstStyle/>
            <a:p>
              <a:endParaRPr lang="zh-CN" altLang="en-US"/>
            </a:p>
          </p:txBody>
        </p:sp>
      </p:grpSp>
      <p:pic>
        <p:nvPicPr>
          <p:cNvPr id="27" name="图片 26"/>
          <p:cNvPicPr>
            <a:picLocks noChangeAspect="1"/>
          </p:cNvPicPr>
          <p:nvPr/>
        </p:nvPicPr>
        <p:blipFill>
          <a:blip r:embed="rId5"/>
          <a:stretch>
            <a:fillRect/>
          </a:stretch>
        </p:blipFill>
        <p:spPr>
          <a:xfrm>
            <a:off x="1572418" y="4732344"/>
            <a:ext cx="9042400" cy="1714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 Definition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4</a:t>
            </a:fld>
            <a:endParaRPr lang="zh-CN" altLang="en-US"/>
          </a:p>
        </p:txBody>
      </p:sp>
      <p:grpSp>
        <p:nvGrpSpPr>
          <p:cNvPr id="5" name="f66dfd7e-daf7-4158-a6ac-93997a64ed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39403" y="1229946"/>
            <a:ext cx="10875222" cy="4423707"/>
            <a:chOff x="645265" y="1130300"/>
            <a:chExt cx="10875222" cy="4423707"/>
          </a:xfrm>
        </p:grpSpPr>
        <p:grpSp>
          <p:nvGrpSpPr>
            <p:cNvPr id="6" name="iś1iḓê"/>
            <p:cNvGrpSpPr/>
            <p:nvPr/>
          </p:nvGrpSpPr>
          <p:grpSpPr>
            <a:xfrm>
              <a:off x="3851175" y="3259025"/>
              <a:ext cx="4489651" cy="1619648"/>
              <a:chOff x="3276181" y="3308425"/>
              <a:chExt cx="5639638" cy="2034504"/>
            </a:xfrm>
          </p:grpSpPr>
          <p:sp>
            <p:nvSpPr>
              <p:cNvPr id="22" name="îšľiďé"/>
              <p:cNvSpPr/>
              <p:nvPr/>
            </p:nvSpPr>
            <p:spPr bwMode="auto">
              <a:xfrm rot="5400000">
                <a:off x="7870206" y="4297315"/>
                <a:ext cx="1359718" cy="731509"/>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close/>
                  </a:path>
                </a:pathLst>
              </a:custGeom>
              <a:solidFill>
                <a:schemeClr val="bg1">
                  <a:lumMod val="85000"/>
                </a:schemeClr>
              </a:solidFill>
              <a:ln>
                <a:noFill/>
              </a:ln>
            </p:spPr>
            <p:txBody>
              <a:bodyPr wrap="square" lIns="91440" tIns="45720" rIns="91440" bIns="45720" anchor="ctr" anchorCtr="1">
                <a:normAutofit/>
              </a:bodyPr>
              <a:lstStyle/>
              <a:p>
                <a:pPr algn="ctr"/>
                <a:endParaRPr dirty="0"/>
              </a:p>
            </p:txBody>
          </p:sp>
          <p:sp>
            <p:nvSpPr>
              <p:cNvPr id="23" name="îślïḋè"/>
              <p:cNvSpPr/>
              <p:nvPr/>
            </p:nvSpPr>
            <p:spPr bwMode="auto">
              <a:xfrm>
                <a:off x="5209338" y="4301436"/>
                <a:ext cx="2974975" cy="720725"/>
              </a:xfrm>
              <a:custGeom>
                <a:avLst/>
                <a:gdLst>
                  <a:gd name="T0" fmla="*/ 1874 w 1874"/>
                  <a:gd name="T1" fmla="*/ 454 h 454"/>
                  <a:gd name="T2" fmla="*/ 1874 w 1874"/>
                  <a:gd name="T3" fmla="*/ 229 h 454"/>
                  <a:gd name="T4" fmla="*/ 1874 w 1874"/>
                  <a:gd name="T5" fmla="*/ 0 h 454"/>
                  <a:gd name="T6" fmla="*/ 1222 w 1874"/>
                  <a:gd name="T7" fmla="*/ 0 h 454"/>
                  <a:gd name="T8" fmla="*/ 1222 w 1874"/>
                  <a:gd name="T9" fmla="*/ 0 h 454"/>
                  <a:gd name="T10" fmla="*/ 444 w 1874"/>
                  <a:gd name="T11" fmla="*/ 0 h 454"/>
                  <a:gd name="T12" fmla="*/ 0 w 1874"/>
                  <a:gd name="T13" fmla="*/ 454 h 454"/>
                  <a:gd name="T14" fmla="*/ 1874 w 1874"/>
                  <a:gd name="T15" fmla="*/ 454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4" h="454">
                    <a:moveTo>
                      <a:pt x="1874" y="454"/>
                    </a:moveTo>
                    <a:lnTo>
                      <a:pt x="1874" y="229"/>
                    </a:lnTo>
                    <a:lnTo>
                      <a:pt x="1874" y="0"/>
                    </a:lnTo>
                    <a:lnTo>
                      <a:pt x="1222" y="0"/>
                    </a:lnTo>
                    <a:lnTo>
                      <a:pt x="1222" y="0"/>
                    </a:lnTo>
                    <a:lnTo>
                      <a:pt x="444" y="0"/>
                    </a:lnTo>
                    <a:lnTo>
                      <a:pt x="0" y="454"/>
                    </a:lnTo>
                    <a:lnTo>
                      <a:pt x="1874" y="454"/>
                    </a:lnTo>
                    <a:close/>
                  </a:path>
                </a:pathLst>
              </a:custGeom>
              <a:solidFill>
                <a:schemeClr val="bg1">
                  <a:lumMod val="85000"/>
                </a:schemeClr>
              </a:solidFill>
              <a:ln>
                <a:noFill/>
              </a:ln>
            </p:spPr>
            <p:txBody>
              <a:bodyPr vert="horz" wrap="square" lIns="91440" tIns="45720" rIns="91440" bIns="45720" numCol="1" anchor="ctr" anchorCtr="0" compatLnSpc="1">
                <a:normAutofit/>
              </a:bodyPr>
              <a:lstStyle/>
              <a:p>
                <a:pPr algn="r"/>
                <a:endParaRPr lang="zh-CN" altLang="en-US" b="1" dirty="0"/>
              </a:p>
            </p:txBody>
          </p:sp>
          <p:sp>
            <p:nvSpPr>
              <p:cNvPr id="24" name="išlïďê"/>
              <p:cNvSpPr/>
              <p:nvPr/>
            </p:nvSpPr>
            <p:spPr bwMode="auto">
              <a:xfrm>
                <a:off x="4007690" y="3606002"/>
                <a:ext cx="3185274" cy="720724"/>
              </a:xfrm>
              <a:custGeom>
                <a:avLst/>
                <a:gdLst>
                  <a:gd name="T0" fmla="*/ 2085 w 2085"/>
                  <a:gd name="T1" fmla="*/ 454 h 454"/>
                  <a:gd name="T2" fmla="*/ 1641 w 2085"/>
                  <a:gd name="T3" fmla="*/ 0 h 454"/>
                  <a:gd name="T4" fmla="*/ 0 w 2085"/>
                  <a:gd name="T5" fmla="*/ 0 h 454"/>
                  <a:gd name="T6" fmla="*/ 0 w 2085"/>
                  <a:gd name="T7" fmla="*/ 227 h 454"/>
                  <a:gd name="T8" fmla="*/ 0 w 2085"/>
                  <a:gd name="T9" fmla="*/ 454 h 454"/>
                  <a:gd name="T10" fmla="*/ 2085 w 2085"/>
                  <a:gd name="T11" fmla="*/ 454 h 454"/>
                </a:gdLst>
                <a:ahLst/>
                <a:cxnLst>
                  <a:cxn ang="0">
                    <a:pos x="T0" y="T1"/>
                  </a:cxn>
                  <a:cxn ang="0">
                    <a:pos x="T2" y="T3"/>
                  </a:cxn>
                  <a:cxn ang="0">
                    <a:pos x="T4" y="T5"/>
                  </a:cxn>
                  <a:cxn ang="0">
                    <a:pos x="T6" y="T7"/>
                  </a:cxn>
                  <a:cxn ang="0">
                    <a:pos x="T8" y="T9"/>
                  </a:cxn>
                  <a:cxn ang="0">
                    <a:pos x="T10" y="T11"/>
                  </a:cxn>
                </a:cxnLst>
                <a:rect l="0" t="0" r="r" b="b"/>
                <a:pathLst>
                  <a:path w="2085" h="454">
                    <a:moveTo>
                      <a:pt x="2085" y="454"/>
                    </a:moveTo>
                    <a:lnTo>
                      <a:pt x="1641" y="0"/>
                    </a:lnTo>
                    <a:lnTo>
                      <a:pt x="0" y="0"/>
                    </a:lnTo>
                    <a:lnTo>
                      <a:pt x="0" y="227"/>
                    </a:lnTo>
                    <a:lnTo>
                      <a:pt x="0" y="454"/>
                    </a:lnTo>
                    <a:lnTo>
                      <a:pt x="2085" y="454"/>
                    </a:lnTo>
                    <a:close/>
                  </a:path>
                </a:pathLst>
              </a:custGeom>
              <a:solidFill>
                <a:srgbClr val="BC36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normAutofit/>
              </a:bodyPr>
              <a:lstStyle/>
              <a:p>
                <a:endParaRPr lang="zh-CN" altLang="en-US" b="1" dirty="0">
                  <a:solidFill>
                    <a:schemeClr val="bg1"/>
                  </a:solidFill>
                </a:endParaRPr>
              </a:p>
            </p:txBody>
          </p:sp>
          <p:sp>
            <p:nvSpPr>
              <p:cNvPr id="25" name="îsḻiḋé"/>
              <p:cNvSpPr/>
              <p:nvPr/>
            </p:nvSpPr>
            <p:spPr bwMode="auto">
              <a:xfrm rot="5400000">
                <a:off x="2965032" y="3619574"/>
                <a:ext cx="1353807" cy="731509"/>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chorCtr="1">
                <a:normAutofit/>
              </a:bodyPr>
              <a:lstStyle/>
              <a:p>
                <a:pPr algn="ctr"/>
                <a:endParaRPr dirty="0"/>
              </a:p>
            </p:txBody>
          </p:sp>
        </p:grpSp>
        <p:sp>
          <p:nvSpPr>
            <p:cNvPr id="7" name="ïSḷiḓe"/>
            <p:cNvSpPr txBox="1"/>
            <p:nvPr/>
          </p:nvSpPr>
          <p:spPr>
            <a:xfrm>
              <a:off x="673099" y="1130300"/>
              <a:ext cx="10845800" cy="581926"/>
            </a:xfrm>
            <a:prstGeom prst="rect">
              <a:avLst/>
            </a:prstGeom>
            <a:noFill/>
            <a:ln>
              <a:noFill/>
            </a:ln>
          </p:spPr>
          <p:txBody>
            <a:bodyPr wrap="none" lIns="90000" tIns="46800" rIns="90000" bIns="46800" anchor="ctr" anchorCtr="0">
              <a:normAutofit/>
            </a:bodyPr>
            <a:lstStyle/>
            <a:p>
              <a:pPr algn="ctr">
                <a:buSzPct val="25000"/>
              </a:pPr>
              <a:r>
                <a:rPr lang="en-US" sz="2400" dirty="0"/>
                <a:t>Two</a:t>
              </a:r>
              <a:r>
                <a:rPr lang="zh-CN" altLang="en-US" sz="2400" dirty="0"/>
                <a:t> </a:t>
              </a:r>
              <a:r>
                <a:rPr lang="en-US" altLang="zh-CN" sz="2400" dirty="0"/>
                <a:t>parts</a:t>
              </a:r>
              <a:r>
                <a:rPr lang="zh-CN" altLang="en-US" sz="2400" dirty="0"/>
                <a:t> </a:t>
              </a:r>
              <a:r>
                <a:rPr lang="en-US" altLang="zh-CN" sz="2400" dirty="0"/>
                <a:t>of</a:t>
              </a:r>
              <a:r>
                <a:rPr lang="zh-CN" altLang="en-US" sz="2400" dirty="0"/>
                <a:t> </a:t>
              </a:r>
              <a:r>
                <a:rPr lang="en-US" altLang="zh-CN" sz="2400" dirty="0"/>
                <a:t>t</a:t>
              </a:r>
              <a:r>
                <a:rPr lang="en-US" sz="2400" dirty="0"/>
                <a:t>he</a:t>
              </a:r>
              <a:r>
                <a:rPr lang="zh-CN" altLang="en-US" sz="2400" dirty="0"/>
                <a:t> </a:t>
              </a:r>
              <a:r>
                <a:rPr lang="en-US" altLang="zh-CN" sz="2400" dirty="0"/>
                <a:t>M5</a:t>
              </a:r>
              <a:r>
                <a:rPr lang="zh-CN" altLang="en-US" sz="2400" dirty="0"/>
                <a:t> </a:t>
              </a:r>
              <a:r>
                <a:rPr lang="en-US" altLang="zh-CN" sz="2400" dirty="0"/>
                <a:t>Forecasting</a:t>
              </a:r>
              <a:endParaRPr lang="en-US" sz="2400" dirty="0"/>
            </a:p>
          </p:txBody>
        </p:sp>
        <p:grpSp>
          <p:nvGrpSpPr>
            <p:cNvPr id="8" name="íśľiḋè"/>
            <p:cNvGrpSpPr/>
            <p:nvPr/>
          </p:nvGrpSpPr>
          <p:grpSpPr>
            <a:xfrm>
              <a:off x="673100" y="2344050"/>
              <a:ext cx="3127900" cy="1286014"/>
              <a:chOff x="8661000" y="1781570"/>
              <a:chExt cx="2295000" cy="1286014"/>
            </a:xfrm>
          </p:grpSpPr>
          <p:sp>
            <p:nvSpPr>
              <p:cNvPr id="20" name="íṥļîḓé"/>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err="1"/>
                  <a:t>Accuracy</a:t>
                </a:r>
                <a:endParaRPr lang="de-DE" sz="2000" b="1" dirty="0"/>
              </a:p>
            </p:txBody>
          </p:sp>
          <p:sp>
            <p:nvSpPr>
              <p:cNvPr id="21" name="í$lidé"/>
              <p:cNvSpPr txBox="1"/>
              <p:nvPr/>
            </p:nvSpPr>
            <p:spPr>
              <a:xfrm>
                <a:off x="8661000" y="2174081"/>
                <a:ext cx="2062396" cy="893503"/>
              </a:xfrm>
              <a:prstGeom prst="rect">
                <a:avLst/>
              </a:prstGeom>
              <a:noFill/>
              <a:ln>
                <a:noFill/>
              </a:ln>
            </p:spPr>
            <p:txBody>
              <a:bodyPr lIns="91440" tIns="45720" rIns="91440" bIns="45720" anchor="t" anchorCtr="0">
                <a:normAutofit/>
              </a:bodyPr>
              <a:lstStyle/>
              <a:p>
                <a:pPr>
                  <a:lnSpc>
                    <a:spcPct val="150000"/>
                  </a:lnSpc>
                  <a:buSzPct val="25000"/>
                </a:pPr>
                <a:r>
                  <a:rPr lang="de-DE" sz="1600" dirty="0" err="1"/>
                  <a:t>To</a:t>
                </a:r>
                <a:r>
                  <a:rPr lang="zh-CN" altLang="en-US" sz="1600" dirty="0"/>
                  <a:t> </a:t>
                </a:r>
                <a:r>
                  <a:rPr lang="en-US" altLang="zh-CN" sz="1600" dirty="0"/>
                  <a:t>predict</a:t>
                </a:r>
                <a:r>
                  <a:rPr lang="zh-CN" altLang="en-US" sz="1600" dirty="0"/>
                  <a:t> </a:t>
                </a:r>
                <a:r>
                  <a:rPr lang="en-US" altLang="zh-CN" sz="1600" dirty="0"/>
                  <a:t>each</a:t>
                </a:r>
                <a:r>
                  <a:rPr lang="zh-CN" altLang="en-US" sz="1600" dirty="0"/>
                  <a:t> </a:t>
                </a:r>
                <a:r>
                  <a:rPr lang="en-US" altLang="zh-CN" sz="1600" dirty="0"/>
                  <a:t>item respectively.</a:t>
                </a:r>
                <a:endParaRPr lang="de-DE" sz="1600" dirty="0"/>
              </a:p>
            </p:txBody>
          </p:sp>
        </p:grpSp>
        <p:sp>
          <p:nvSpPr>
            <p:cNvPr id="9" name="ïşļîdé"/>
            <p:cNvSpPr txBox="1"/>
            <p:nvPr/>
          </p:nvSpPr>
          <p:spPr>
            <a:xfrm>
              <a:off x="673100" y="4129222"/>
              <a:ext cx="3127900" cy="624918"/>
            </a:xfrm>
            <a:prstGeom prst="rect">
              <a:avLst/>
            </a:prstGeom>
            <a:noFill/>
            <a:ln>
              <a:noFill/>
            </a:ln>
          </p:spPr>
          <p:txBody>
            <a:bodyPr lIns="91440" tIns="45720" rIns="91440" bIns="45720" anchor="t" anchorCtr="0">
              <a:normAutofit/>
            </a:bodyPr>
            <a:lstStyle/>
            <a:p>
              <a:pPr>
                <a:lnSpc>
                  <a:spcPct val="150000"/>
                </a:lnSpc>
                <a:buSzPct val="25000"/>
              </a:pPr>
              <a:r>
                <a:rPr lang="en-US" sz="1600" dirty="0"/>
                <a:t>Point estimation.</a:t>
              </a:r>
              <a:endParaRPr lang="de-DE" sz="1600" dirty="0"/>
            </a:p>
          </p:txBody>
        </p:sp>
        <p:sp>
          <p:nvSpPr>
            <p:cNvPr id="10" name="íṧḷidé"/>
            <p:cNvSpPr txBox="1"/>
            <p:nvPr/>
          </p:nvSpPr>
          <p:spPr>
            <a:xfrm>
              <a:off x="8392587" y="4929089"/>
              <a:ext cx="3127900" cy="624918"/>
            </a:xfrm>
            <a:prstGeom prst="rect">
              <a:avLst/>
            </a:prstGeom>
            <a:noFill/>
            <a:ln>
              <a:noFill/>
            </a:ln>
          </p:spPr>
          <p:txBody>
            <a:bodyPr lIns="91440" tIns="45720" rIns="91440" bIns="45720" anchor="t" anchorCtr="0">
              <a:noAutofit/>
            </a:bodyPr>
            <a:lstStyle/>
            <a:p>
              <a:pPr algn="r">
                <a:lnSpc>
                  <a:spcPct val="150000"/>
                </a:lnSpc>
                <a:buSzPct val="25000"/>
              </a:pPr>
              <a:r>
                <a:rPr lang="en-US" sz="1600" dirty="0"/>
                <a:t>Need to predict next </a:t>
              </a:r>
            </a:p>
            <a:p>
              <a:pPr algn="r">
                <a:lnSpc>
                  <a:spcPct val="150000"/>
                </a:lnSpc>
                <a:buSzPct val="25000"/>
              </a:pPr>
              <a:r>
                <a:rPr lang="en-US" sz="1600" dirty="0"/>
                <a:t>28 days’ sales.</a:t>
              </a:r>
              <a:endParaRPr lang="de-DE" sz="1600" dirty="0"/>
            </a:p>
          </p:txBody>
        </p:sp>
        <p:cxnSp>
          <p:nvCxnSpPr>
            <p:cNvPr id="11" name="直接连接符 10"/>
            <p:cNvCxnSpPr/>
            <p:nvPr/>
          </p:nvCxnSpPr>
          <p:spPr>
            <a:xfrm>
              <a:off x="651000" y="3863486"/>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5265" y="4774574"/>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3" name="ïŝḻíḍé"/>
            <p:cNvGrpSpPr/>
            <p:nvPr/>
          </p:nvGrpSpPr>
          <p:grpSpPr>
            <a:xfrm>
              <a:off x="8385267" y="2344050"/>
              <a:ext cx="3127900" cy="1286016"/>
              <a:chOff x="8661000" y="1781570"/>
              <a:chExt cx="2295000" cy="1286016"/>
            </a:xfrm>
          </p:grpSpPr>
          <p:sp>
            <p:nvSpPr>
              <p:cNvPr id="18" name="iṩļïḋê"/>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err="1"/>
                  <a:t>Uncertainty</a:t>
                </a:r>
                <a:endParaRPr lang="de-DE" sz="2000" b="1" dirty="0"/>
              </a:p>
            </p:txBody>
          </p:sp>
          <p:sp>
            <p:nvSpPr>
              <p:cNvPr id="19" name="ïṥļiḍé"/>
              <p:cNvSpPr txBox="1"/>
              <p:nvPr/>
            </p:nvSpPr>
            <p:spPr>
              <a:xfrm>
                <a:off x="8661000" y="2174081"/>
                <a:ext cx="2295000" cy="893505"/>
              </a:xfrm>
              <a:prstGeom prst="rect">
                <a:avLst/>
              </a:prstGeom>
              <a:noFill/>
              <a:ln>
                <a:noFill/>
              </a:ln>
            </p:spPr>
            <p:txBody>
              <a:bodyPr lIns="91440" tIns="45720" rIns="91440" bIns="45720" anchor="t" anchorCtr="0">
                <a:noAutofit/>
              </a:bodyPr>
              <a:lstStyle/>
              <a:p>
                <a:pPr algn="r">
                  <a:lnSpc>
                    <a:spcPct val="150000"/>
                  </a:lnSpc>
                  <a:buSzPct val="25000"/>
                </a:pPr>
                <a:r>
                  <a:rPr lang="de-DE" sz="1600" dirty="0" err="1"/>
                  <a:t>To</a:t>
                </a:r>
                <a:r>
                  <a:rPr lang="de-DE" sz="1600" dirty="0"/>
                  <a:t> </a:t>
                </a:r>
                <a:r>
                  <a:rPr lang="de-DE" sz="1600" dirty="0" err="1"/>
                  <a:t>predict</a:t>
                </a:r>
                <a:r>
                  <a:rPr lang="de-DE" sz="1600" dirty="0"/>
                  <a:t> </a:t>
                </a:r>
                <a:r>
                  <a:rPr lang="de-DE" sz="1600" dirty="0" err="1"/>
                  <a:t>sales</a:t>
                </a:r>
                <a:r>
                  <a:rPr lang="de-DE" sz="1600" dirty="0"/>
                  <a:t> </a:t>
                </a:r>
                <a:r>
                  <a:rPr lang="de-DE" sz="1600" dirty="0" err="1"/>
                  <a:t>with</a:t>
                </a:r>
                <a:r>
                  <a:rPr lang="de-DE" sz="1600" dirty="0"/>
                  <a:t> </a:t>
                </a:r>
                <a:r>
                  <a:rPr lang="de-DE" sz="1600" dirty="0" err="1"/>
                  <a:t>Hierarchical</a:t>
                </a:r>
                <a:r>
                  <a:rPr lang="de-DE" sz="1600" dirty="0"/>
                  <a:t> </a:t>
                </a:r>
                <a:r>
                  <a:rPr lang="de-DE" sz="1600" dirty="0" err="1"/>
                  <a:t>features</a:t>
                </a:r>
                <a:r>
                  <a:rPr lang="de-DE" sz="1600" dirty="0"/>
                  <a:t>.</a:t>
                </a:r>
              </a:p>
            </p:txBody>
          </p:sp>
        </p:grpSp>
        <p:sp>
          <p:nvSpPr>
            <p:cNvPr id="14" name="ïṥ1îḍé"/>
            <p:cNvSpPr txBox="1"/>
            <p:nvPr/>
          </p:nvSpPr>
          <p:spPr>
            <a:xfrm>
              <a:off x="8385267" y="4129222"/>
              <a:ext cx="3127900" cy="624918"/>
            </a:xfrm>
            <a:prstGeom prst="rect">
              <a:avLst/>
            </a:prstGeom>
            <a:noFill/>
            <a:ln>
              <a:noFill/>
            </a:ln>
          </p:spPr>
          <p:txBody>
            <a:bodyPr lIns="91440" tIns="45720" rIns="91440" bIns="45720" anchor="t" anchorCtr="0">
              <a:normAutofit/>
            </a:bodyPr>
            <a:lstStyle/>
            <a:p>
              <a:pPr algn="r">
                <a:lnSpc>
                  <a:spcPct val="150000"/>
                </a:lnSpc>
                <a:buSzPct val="25000"/>
              </a:pPr>
              <a:r>
                <a:rPr lang="de-DE" sz="1600" dirty="0" err="1"/>
                <a:t>Quantile</a:t>
              </a:r>
              <a:r>
                <a:rPr lang="de-DE" sz="1600" dirty="0"/>
                <a:t> </a:t>
              </a:r>
              <a:r>
                <a:rPr lang="de-DE" sz="1600" dirty="0" err="1"/>
                <a:t>estimation</a:t>
              </a:r>
              <a:r>
                <a:rPr lang="de-DE" sz="1600" dirty="0"/>
                <a:t>.</a:t>
              </a:r>
            </a:p>
          </p:txBody>
        </p:sp>
        <p:sp>
          <p:nvSpPr>
            <p:cNvPr id="15" name="íṡ1idè"/>
            <p:cNvSpPr txBox="1"/>
            <p:nvPr/>
          </p:nvSpPr>
          <p:spPr>
            <a:xfrm>
              <a:off x="678835" y="4926249"/>
              <a:ext cx="3127900" cy="624918"/>
            </a:xfrm>
            <a:prstGeom prst="rect">
              <a:avLst/>
            </a:prstGeom>
            <a:noFill/>
            <a:ln>
              <a:noFill/>
            </a:ln>
          </p:spPr>
          <p:txBody>
            <a:bodyPr lIns="91440" tIns="45720" rIns="91440" bIns="45720" anchor="t" anchorCtr="0">
              <a:noAutofit/>
            </a:bodyPr>
            <a:lstStyle/>
            <a:p>
              <a:pPr>
                <a:lnSpc>
                  <a:spcPct val="150000"/>
                </a:lnSpc>
                <a:buSzPct val="25000"/>
              </a:pPr>
              <a:r>
                <a:rPr lang="en-US" altLang="zh-CN" sz="1600" dirty="0"/>
                <a:t>Have sales data from</a:t>
              </a:r>
            </a:p>
            <a:p>
              <a:pPr>
                <a:lnSpc>
                  <a:spcPct val="150000"/>
                </a:lnSpc>
                <a:buSzPct val="25000"/>
              </a:pPr>
              <a:r>
                <a:rPr lang="en-US" altLang="zh-CN" sz="1600" dirty="0"/>
                <a:t>2011-01-29 to 2016-05-22</a:t>
              </a:r>
            </a:p>
            <a:p>
              <a:pPr algn="r">
                <a:lnSpc>
                  <a:spcPct val="150000"/>
                </a:lnSpc>
                <a:buSzPct val="25000"/>
              </a:pPr>
              <a:r>
                <a:rPr lang="en-US" altLang="zh-CN" sz="1600" dirty="0"/>
                <a:t> </a:t>
              </a:r>
              <a:endParaRPr lang="de-DE" altLang="zh-CN" sz="1600" dirty="0"/>
            </a:p>
          </p:txBody>
        </p:sp>
        <p:cxnSp>
          <p:nvCxnSpPr>
            <p:cNvPr id="16" name="直接连接符 15"/>
            <p:cNvCxnSpPr/>
            <p:nvPr/>
          </p:nvCxnSpPr>
          <p:spPr>
            <a:xfrm>
              <a:off x="8363167" y="3863486"/>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364752" y="4806583"/>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Description</a:t>
            </a:r>
            <a:endParaRPr lang="zh-CN" altLang="en-US" dirty="0"/>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85" y="3837016"/>
            <a:ext cx="3974348" cy="2523041"/>
          </a:xfrm>
          <a:prstGeom prst="rect">
            <a:avLst/>
          </a:prstGeom>
          <a:ln>
            <a:noFill/>
          </a:ln>
          <a:effectLst>
            <a:outerShdw blurRad="190500" algn="tl" rotWithShape="0">
              <a:srgbClr val="000000">
                <a:alpha val="70000"/>
              </a:srgbClr>
            </a:outerShdw>
          </a:effectLst>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561" y="1099042"/>
            <a:ext cx="4864339" cy="2685041"/>
          </a:xfrm>
          <a:prstGeom prst="rect">
            <a:avLst/>
          </a:prstGeom>
          <a:ln>
            <a:noFill/>
          </a:ln>
          <a:effectLst>
            <a:outerShdw blurRad="190500" algn="tl" rotWithShape="0">
              <a:srgbClr val="000000">
                <a:alpha val="70000"/>
              </a:srgbClr>
            </a:outerShdw>
          </a:effectLst>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731" y="4117694"/>
            <a:ext cx="5198269" cy="2471630"/>
          </a:xfrm>
          <a:prstGeom prst="rect">
            <a:avLst/>
          </a:prstGeom>
          <a:ln>
            <a:noFill/>
          </a:ln>
          <a:effectLst>
            <a:outerShdw blurRad="190500" algn="tl" rotWithShape="0">
              <a:srgbClr val="000000">
                <a:alpha val="70000"/>
              </a:srgbClr>
            </a:outerShdw>
          </a:effectLst>
        </p:spPr>
      </p:pic>
      <p:sp>
        <p:nvSpPr>
          <p:cNvPr id="35" name="文本框 34"/>
          <p:cNvSpPr txBox="1"/>
          <p:nvPr/>
        </p:nvSpPr>
        <p:spPr>
          <a:xfrm>
            <a:off x="658050" y="1726542"/>
            <a:ext cx="3571955" cy="1477328"/>
          </a:xfrm>
          <a:prstGeom prst="rect">
            <a:avLst/>
          </a:prstGeom>
          <a:noFill/>
        </p:spPr>
        <p:txBody>
          <a:bodyPr wrap="square" rtlCol="0">
            <a:spAutoFit/>
          </a:bodyPr>
          <a:lstStyle/>
          <a:p>
            <a:r>
              <a:rPr kumimoji="1" lang="en-US" altLang="zh-CN" dirty="0"/>
              <a:t>·</a:t>
            </a:r>
            <a:r>
              <a:rPr kumimoji="1" lang="zh-CN" altLang="en-US" dirty="0"/>
              <a:t> </a:t>
            </a:r>
            <a:r>
              <a:rPr kumimoji="1" lang="en-US" altLang="zh-CN" dirty="0"/>
              <a:t>States</a:t>
            </a:r>
          </a:p>
          <a:p>
            <a:r>
              <a:rPr kumimoji="1" lang="en-US" altLang="zh-CN" dirty="0"/>
              <a:t>·</a:t>
            </a:r>
            <a:r>
              <a:rPr kumimoji="1" lang="zh-CN" altLang="en-US" dirty="0"/>
              <a:t> </a:t>
            </a:r>
            <a:r>
              <a:rPr kumimoji="1" lang="en-US" altLang="zh-CN" dirty="0"/>
              <a:t>Department</a:t>
            </a:r>
          </a:p>
          <a:p>
            <a:r>
              <a:rPr kumimoji="1" lang="en-US" altLang="zh-CN" dirty="0"/>
              <a:t>·</a:t>
            </a:r>
            <a:r>
              <a:rPr kumimoji="1" lang="zh-CN" altLang="en-US" dirty="0"/>
              <a:t> </a:t>
            </a:r>
            <a:r>
              <a:rPr kumimoji="1" lang="en-US" altLang="zh-CN" dirty="0"/>
              <a:t>Category</a:t>
            </a:r>
          </a:p>
          <a:p>
            <a:r>
              <a:rPr kumimoji="1" lang="en-US" altLang="zh-CN" dirty="0"/>
              <a:t>·</a:t>
            </a:r>
            <a:r>
              <a:rPr kumimoji="1" lang="zh-CN" altLang="en-US" dirty="0"/>
              <a:t> </a:t>
            </a:r>
            <a:r>
              <a:rPr kumimoji="1" lang="en-US" altLang="zh-CN" dirty="0"/>
              <a:t>Items</a:t>
            </a:r>
          </a:p>
          <a:p>
            <a:r>
              <a:rPr kumimoji="1" lang="en-US" altLang="zh-CN" dirty="0"/>
              <a:t>·</a:t>
            </a:r>
            <a:r>
              <a:rPr kumimoji="1" lang="zh-CN" altLang="en-US" dirty="0"/>
              <a:t> </a:t>
            </a:r>
            <a:r>
              <a:rPr kumimoji="1" lang="en-US" altLang="zh-CN" dirty="0"/>
              <a:t>Sales</a:t>
            </a:r>
            <a:r>
              <a:rPr kumimoji="1" lang="zh-CN" altLang="en-US" dirty="0"/>
              <a:t> </a:t>
            </a:r>
            <a:r>
              <a:rPr kumimoji="1" lang="en-US" altLang="zh-CN" dirty="0"/>
              <a:t>from day_1 to d_1941</a:t>
            </a:r>
            <a:endParaRPr kumimoji="1" lang="zh-CN" altLang="en-US" dirty="0"/>
          </a:p>
        </p:txBody>
      </p:sp>
      <p:cxnSp>
        <p:nvCxnSpPr>
          <p:cNvPr id="37" name="直线箭头连接符 36"/>
          <p:cNvCxnSpPr/>
          <p:nvPr/>
        </p:nvCxnSpPr>
        <p:spPr>
          <a:xfrm flipV="1">
            <a:off x="1125792" y="3249583"/>
            <a:ext cx="0" cy="71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cxnSpLocks/>
          </p:cNvCxnSpPr>
          <p:nvPr/>
        </p:nvCxnSpPr>
        <p:spPr>
          <a:xfrm flipH="1">
            <a:off x="6389225" y="1469983"/>
            <a:ext cx="792124" cy="36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854868" y="1308730"/>
            <a:ext cx="1756360" cy="1200329"/>
          </a:xfrm>
          <a:prstGeom prst="rect">
            <a:avLst/>
          </a:prstGeom>
          <a:noFill/>
        </p:spPr>
        <p:txBody>
          <a:bodyPr wrap="square" rtlCol="0">
            <a:spAutoFit/>
          </a:bodyPr>
          <a:lstStyle/>
          <a:p>
            <a:r>
              <a:rPr kumimoji="1" lang="en-US" altLang="zh-CN" dirty="0"/>
              <a:t>·</a:t>
            </a:r>
            <a:r>
              <a:rPr kumimoji="1" lang="zh-CN" altLang="en-US" dirty="0"/>
              <a:t> </a:t>
            </a:r>
            <a:r>
              <a:rPr kumimoji="1" lang="en-US" altLang="zh-CN" dirty="0" err="1"/>
              <a:t>wm_yr_wk</a:t>
            </a:r>
            <a:endParaRPr kumimoji="1" lang="en-US" altLang="zh-CN" dirty="0"/>
          </a:p>
          <a:p>
            <a:r>
              <a:rPr kumimoji="1" lang="en-US" altLang="zh-CN" dirty="0"/>
              <a:t>·</a:t>
            </a:r>
            <a:r>
              <a:rPr kumimoji="1" lang="zh-CN" altLang="en-US" dirty="0"/>
              <a:t> </a:t>
            </a:r>
            <a:r>
              <a:rPr kumimoji="1" lang="en-US" altLang="zh-CN" dirty="0"/>
              <a:t>weekday</a:t>
            </a:r>
          </a:p>
          <a:p>
            <a:r>
              <a:rPr kumimoji="1" lang="en-US" altLang="zh-CN" dirty="0"/>
              <a:t>·</a:t>
            </a:r>
            <a:r>
              <a:rPr kumimoji="1" lang="zh-CN" altLang="en-US" dirty="0"/>
              <a:t> </a:t>
            </a:r>
            <a:r>
              <a:rPr kumimoji="1" lang="en-US" altLang="zh-CN" dirty="0" err="1"/>
              <a:t>snapday</a:t>
            </a:r>
            <a:endParaRPr kumimoji="1" lang="en-US" altLang="zh-CN" dirty="0"/>
          </a:p>
          <a:p>
            <a:r>
              <a:rPr kumimoji="1" lang="en-US" altLang="zh-CN" dirty="0"/>
              <a:t>·</a:t>
            </a:r>
            <a:r>
              <a:rPr kumimoji="1" lang="zh-CN" altLang="en-US" dirty="0"/>
              <a:t> </a:t>
            </a:r>
            <a:r>
              <a:rPr kumimoji="1" lang="en-US" altLang="zh-CN" dirty="0" err="1"/>
              <a:t>eventday</a:t>
            </a:r>
            <a:endParaRPr kumimoji="1" lang="zh-CN" altLang="en-US" dirty="0"/>
          </a:p>
        </p:txBody>
      </p:sp>
      <p:sp>
        <p:nvSpPr>
          <p:cNvPr id="45" name="文本框 44"/>
          <p:cNvSpPr txBox="1"/>
          <p:nvPr/>
        </p:nvSpPr>
        <p:spPr>
          <a:xfrm>
            <a:off x="5263034" y="4477577"/>
            <a:ext cx="1475357" cy="646331"/>
          </a:xfrm>
          <a:prstGeom prst="rect">
            <a:avLst/>
          </a:prstGeom>
          <a:noFill/>
        </p:spPr>
        <p:txBody>
          <a:bodyPr wrap="square" rtlCol="0">
            <a:spAutoFit/>
          </a:bodyPr>
          <a:lstStyle/>
          <a:p>
            <a:r>
              <a:rPr kumimoji="1" lang="en-US" altLang="zh-CN" dirty="0"/>
              <a:t>·</a:t>
            </a:r>
            <a:r>
              <a:rPr kumimoji="1" lang="zh-CN" altLang="en-US" dirty="0"/>
              <a:t> </a:t>
            </a:r>
            <a:r>
              <a:rPr kumimoji="1" lang="en-US" altLang="zh-CN" dirty="0" err="1"/>
              <a:t>wm_yr_wk</a:t>
            </a:r>
            <a:endParaRPr kumimoji="1" lang="en-US" altLang="zh-CN" dirty="0"/>
          </a:p>
          <a:p>
            <a:r>
              <a:rPr kumimoji="1" lang="en-US" altLang="zh-CN" dirty="0"/>
              <a:t>·</a:t>
            </a:r>
            <a:r>
              <a:rPr kumimoji="1" lang="zh-CN" altLang="en-US" dirty="0"/>
              <a:t> </a:t>
            </a:r>
            <a:r>
              <a:rPr kumimoji="1" lang="en-US" altLang="zh-CN" dirty="0"/>
              <a:t>prices</a:t>
            </a:r>
            <a:endParaRPr kumimoji="1" lang="zh-CN" altLang="en-US" dirty="0"/>
          </a:p>
        </p:txBody>
      </p:sp>
      <p:cxnSp>
        <p:nvCxnSpPr>
          <p:cNvPr id="38" name="直线箭头连接符 40">
            <a:extLst>
              <a:ext uri="{FF2B5EF4-FFF2-40B4-BE49-F238E27FC236}">
                <a16:creationId xmlns:a16="http://schemas.microsoft.com/office/drawing/2014/main" id="{5A5938FC-A7AD-4044-899E-6F9702543FCE}"/>
              </a:ext>
            </a:extLst>
          </p:cNvPr>
          <p:cNvCxnSpPr>
            <a:cxnSpLocks/>
          </p:cNvCxnSpPr>
          <p:nvPr/>
        </p:nvCxnSpPr>
        <p:spPr>
          <a:xfrm flipH="1">
            <a:off x="6635590" y="4500399"/>
            <a:ext cx="792124" cy="36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a:t>
            </a:r>
            <a:r>
              <a:rPr lang="zh-CN" altLang="en-US" dirty="0"/>
              <a:t> </a:t>
            </a:r>
            <a:r>
              <a:rPr lang="en-US" altLang="zh-CN" dirty="0"/>
              <a:t>Visualization: Hierarchy</a:t>
            </a:r>
            <a:r>
              <a:rPr lang="zh-CN" altLang="en-US" dirty="0"/>
              <a:t> </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53" name="图片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70" y="1898248"/>
            <a:ext cx="5807326" cy="3302622"/>
          </a:xfrm>
          <a:prstGeom prst="rect">
            <a:avLst/>
          </a:prstGeom>
          <a:ln>
            <a:noFill/>
          </a:ln>
          <a:effectLst>
            <a:outerShdw blurRad="190500" algn="tl" rotWithShape="0">
              <a:srgbClr val="000000">
                <a:alpha val="70000"/>
              </a:srgbClr>
            </a:outerShdw>
          </a:effectLst>
        </p:spPr>
      </p:pic>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0399" y="309025"/>
            <a:ext cx="4892272" cy="64927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6" name="文本框 55"/>
          <p:cNvSpPr txBox="1"/>
          <p:nvPr/>
        </p:nvSpPr>
        <p:spPr>
          <a:xfrm>
            <a:off x="2081202" y="5451949"/>
            <a:ext cx="2988509" cy="923330"/>
          </a:xfrm>
          <a:prstGeom prst="rect">
            <a:avLst/>
          </a:prstGeom>
          <a:noFill/>
        </p:spPr>
        <p:txBody>
          <a:bodyPr wrap="square" rtlCol="0">
            <a:spAutoFit/>
          </a:bodyPr>
          <a:lstStyle/>
          <a:p>
            <a:r>
              <a:rPr kumimoji="1" lang="en-US" altLang="zh-CN" dirty="0"/>
              <a:t>·12 hierarchical</a:t>
            </a:r>
            <a:r>
              <a:rPr kumimoji="1" lang="zh-CN" altLang="en-US" dirty="0"/>
              <a:t> </a:t>
            </a:r>
            <a:r>
              <a:rPr kumimoji="1" lang="en-US" altLang="zh-CN" dirty="0"/>
              <a:t>levels</a:t>
            </a:r>
          </a:p>
          <a:p>
            <a:r>
              <a:rPr kumimoji="1" lang="en-US" altLang="zh-CN" dirty="0"/>
              <a:t>·</a:t>
            </a:r>
            <a:r>
              <a:rPr kumimoji="1" lang="zh-CN" altLang="en-US" dirty="0"/>
              <a:t> </a:t>
            </a:r>
            <a:r>
              <a:rPr kumimoji="1" lang="en-US" altLang="zh-CN" dirty="0"/>
              <a:t>CA / CA_3 / Food_3 </a:t>
            </a:r>
          </a:p>
          <a:p>
            <a:r>
              <a:rPr kumimoji="1" lang="en-US" altLang="zh-CN" dirty="0"/>
              <a:t>·</a:t>
            </a:r>
            <a:r>
              <a:rPr kumimoji="1" lang="zh-CN" altLang="en-US" dirty="0"/>
              <a:t> </a:t>
            </a:r>
            <a:r>
              <a:rPr kumimoji="1" lang="en-US" altLang="zh-CN" dirty="0"/>
              <a:t>sales</a:t>
            </a:r>
            <a:r>
              <a:rPr kumimoji="1" lang="zh-CN" altLang="en-US" dirty="0"/>
              <a:t> </a:t>
            </a:r>
            <a:r>
              <a:rPr kumimoji="1" lang="en-US" altLang="zh-CN" dirty="0"/>
              <a:t>most.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a:t>
            </a:r>
            <a:r>
              <a:rPr lang="zh-CN" altLang="en-US" dirty="0"/>
              <a:t> </a:t>
            </a:r>
            <a:r>
              <a:rPr lang="en-US" altLang="zh-CN" dirty="0"/>
              <a:t>Visualization: Periodic Features</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98" y="1122487"/>
            <a:ext cx="6096000" cy="406400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70" t="71414" r="-270" b="-4579"/>
          <a:stretch>
            <a:fillRect/>
          </a:stretch>
        </p:blipFill>
        <p:spPr>
          <a:xfrm>
            <a:off x="6654034" y="1374491"/>
            <a:ext cx="5268478" cy="2792393"/>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2155" t="70718" r="-2155" b="-1"/>
          <a:stretch>
            <a:fillRect/>
          </a:stretch>
        </p:blipFill>
        <p:spPr>
          <a:xfrm>
            <a:off x="6583698" y="3745281"/>
            <a:ext cx="5558742" cy="2598372"/>
          </a:xfrm>
          <a:prstGeom prst="rect">
            <a:avLst/>
          </a:prstGeom>
        </p:spPr>
      </p:pic>
      <p:sp>
        <p:nvSpPr>
          <p:cNvPr id="11" name="文本框 10"/>
          <p:cNvSpPr txBox="1"/>
          <p:nvPr/>
        </p:nvSpPr>
        <p:spPr>
          <a:xfrm>
            <a:off x="1293322" y="5275432"/>
            <a:ext cx="2928394" cy="369332"/>
          </a:xfrm>
          <a:prstGeom prst="rect">
            <a:avLst/>
          </a:prstGeom>
          <a:noFill/>
        </p:spPr>
        <p:txBody>
          <a:bodyPr wrap="square" rtlCol="0">
            <a:spAutoFit/>
          </a:bodyPr>
          <a:lstStyle/>
          <a:p>
            <a:r>
              <a:rPr kumimoji="1" lang="en-US" altLang="zh-CN" dirty="0"/>
              <a:t>Monthly</a:t>
            </a:r>
            <a:r>
              <a:rPr kumimoji="1" lang="zh-CN" altLang="en-US" dirty="0"/>
              <a:t> </a:t>
            </a:r>
            <a:r>
              <a:rPr kumimoji="1" lang="en-US" altLang="zh-CN" dirty="0"/>
              <a:t>and</a:t>
            </a:r>
            <a:r>
              <a:rPr kumimoji="1" lang="zh-CN" altLang="en-US" dirty="0"/>
              <a:t> </a:t>
            </a:r>
            <a:r>
              <a:rPr kumimoji="1" lang="en-US" altLang="zh-CN" dirty="0"/>
              <a:t>weekly</a:t>
            </a:r>
            <a:r>
              <a:rPr kumimoji="1" lang="zh-CN" altLang="en-US" dirty="0"/>
              <a:t> </a:t>
            </a:r>
            <a:r>
              <a:rPr kumimoji="1" lang="en-US" altLang="zh-CN" dirty="0"/>
              <a:t>days</a:t>
            </a:r>
            <a:endParaRPr kumimoji="1" lang="zh-CN" altLang="en-US" dirty="0"/>
          </a:p>
        </p:txBody>
      </p:sp>
      <p:sp>
        <p:nvSpPr>
          <p:cNvPr id="12" name="文本框 11"/>
          <p:cNvSpPr txBox="1"/>
          <p:nvPr/>
        </p:nvSpPr>
        <p:spPr>
          <a:xfrm>
            <a:off x="8326541" y="1005159"/>
            <a:ext cx="1689000" cy="369332"/>
          </a:xfrm>
          <a:prstGeom prst="rect">
            <a:avLst/>
          </a:prstGeom>
          <a:noFill/>
        </p:spPr>
        <p:txBody>
          <a:bodyPr wrap="square" rtlCol="0">
            <a:spAutoFit/>
          </a:bodyPr>
          <a:lstStyle/>
          <a:p>
            <a:pPr algn="ctr"/>
            <a:r>
              <a:rPr kumimoji="1" lang="en-US" altLang="zh-CN" dirty="0"/>
              <a:t>Snap</a:t>
            </a:r>
            <a:r>
              <a:rPr kumimoji="1" lang="zh-CN" altLang="en-US" dirty="0"/>
              <a:t> </a:t>
            </a:r>
            <a:r>
              <a:rPr kumimoji="1" lang="en-US" altLang="zh-CN" dirty="0"/>
              <a:t>days</a:t>
            </a:r>
            <a:endParaRPr kumimoji="1" lang="zh-CN" altLang="en-US" dirty="0"/>
          </a:p>
        </p:txBody>
      </p:sp>
      <p:sp>
        <p:nvSpPr>
          <p:cNvPr id="13" name="文本框 12"/>
          <p:cNvSpPr txBox="1"/>
          <p:nvPr/>
        </p:nvSpPr>
        <p:spPr>
          <a:xfrm>
            <a:off x="8610599" y="6262178"/>
            <a:ext cx="1404942" cy="369332"/>
          </a:xfrm>
          <a:prstGeom prst="rect">
            <a:avLst/>
          </a:prstGeom>
          <a:noFill/>
        </p:spPr>
        <p:txBody>
          <a:bodyPr wrap="square" rtlCol="0">
            <a:spAutoFit/>
          </a:bodyPr>
          <a:lstStyle/>
          <a:p>
            <a:pPr algn="ctr"/>
            <a:r>
              <a:rPr kumimoji="1" lang="en-US" altLang="zh-CN" dirty="0"/>
              <a:t>Event</a:t>
            </a:r>
            <a:r>
              <a:rPr kumimoji="1" lang="zh-CN" altLang="en-US" dirty="0"/>
              <a:t> </a:t>
            </a:r>
            <a:r>
              <a:rPr kumimoji="1" lang="en-US" altLang="zh-CN" dirty="0"/>
              <a:t>days</a:t>
            </a:r>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a:t>
            </a:r>
            <a:r>
              <a:rPr lang="zh-CN" altLang="en-US" dirty="0"/>
              <a:t> </a:t>
            </a:r>
            <a:r>
              <a:rPr lang="en-US" altLang="zh-CN" dirty="0"/>
              <a:t>Preprocessing</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grpSp>
        <p:nvGrpSpPr>
          <p:cNvPr id="5" name="2e96e51e-8745-4ea6-944e-cbefeb4d833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125538"/>
            <a:ext cx="12192000" cy="5018087"/>
            <a:chOff x="0" y="1125538"/>
            <a:chExt cx="12192000" cy="5018087"/>
          </a:xfrm>
        </p:grpSpPr>
        <p:sp>
          <p:nvSpPr>
            <p:cNvPr id="6" name="íŝļîḑé"/>
            <p:cNvSpPr/>
            <p:nvPr/>
          </p:nvSpPr>
          <p:spPr>
            <a:xfrm>
              <a:off x="0" y="3743611"/>
              <a:ext cx="12192000" cy="2373027"/>
            </a:xfrm>
            <a:prstGeom prst="roundRect">
              <a:avLst>
                <a:gd name="adj" fmla="val 0"/>
              </a:avLst>
            </a:prstGeom>
            <a:blipFill>
              <a:blip r:embed="rId3"/>
              <a:stretch>
                <a:fillRect t="-121840" b="-12054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p>
          </p:txBody>
        </p:sp>
        <p:grpSp>
          <p:nvGrpSpPr>
            <p:cNvPr id="7" name="îṩľiḋê"/>
            <p:cNvGrpSpPr/>
            <p:nvPr/>
          </p:nvGrpSpPr>
          <p:grpSpPr>
            <a:xfrm>
              <a:off x="673100" y="3743611"/>
              <a:ext cx="3437066" cy="1703549"/>
              <a:chOff x="729803" y="3743611"/>
              <a:chExt cx="3437066" cy="1703549"/>
            </a:xfrm>
          </p:grpSpPr>
          <p:sp>
            <p:nvSpPr>
              <p:cNvPr id="25" name="î$ľidé"/>
              <p:cNvSpPr/>
              <p:nvPr/>
            </p:nvSpPr>
            <p:spPr>
              <a:xfrm>
                <a:off x="729803" y="3743611"/>
                <a:ext cx="3437066" cy="17035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r>
                  <a:rPr kumimoji="1" lang="en-US" altLang="zh-CN" sz="2000" dirty="0"/>
                  <a:t>Memory</a:t>
                </a:r>
                <a:r>
                  <a:rPr kumimoji="1" lang="zh-CN" altLang="en-US" sz="2000" dirty="0"/>
                  <a:t> </a:t>
                </a:r>
                <a:r>
                  <a:rPr kumimoji="1" lang="en-US" altLang="zh-CN" sz="2000" dirty="0"/>
                  <a:t>usage</a:t>
                </a:r>
                <a:r>
                  <a:rPr kumimoji="1" lang="zh-CN" altLang="en-US" sz="2000" dirty="0"/>
                  <a:t> </a:t>
                </a:r>
                <a:r>
                  <a:rPr kumimoji="1" lang="en-US" altLang="zh-CN" sz="2000" dirty="0"/>
                  <a:t>reduction</a:t>
                </a:r>
                <a:endParaRPr lang="en-US" sz="2000" b="1" dirty="0"/>
              </a:p>
            </p:txBody>
          </p:sp>
          <p:sp>
            <p:nvSpPr>
              <p:cNvPr id="26" name="îṣļíḋé"/>
              <p:cNvSpPr/>
              <p:nvPr/>
            </p:nvSpPr>
            <p:spPr>
              <a:xfrm>
                <a:off x="2088159" y="4091930"/>
                <a:ext cx="720355" cy="502116"/>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grpSp>
        <p:grpSp>
          <p:nvGrpSpPr>
            <p:cNvPr id="8" name="išļïde"/>
            <p:cNvGrpSpPr/>
            <p:nvPr/>
          </p:nvGrpSpPr>
          <p:grpSpPr>
            <a:xfrm>
              <a:off x="4377467" y="3743611"/>
              <a:ext cx="3437066" cy="1703549"/>
              <a:chOff x="4382800" y="3743611"/>
              <a:chExt cx="3437066" cy="1703549"/>
            </a:xfrm>
          </p:grpSpPr>
          <p:sp>
            <p:nvSpPr>
              <p:cNvPr id="23" name="í$ľïḓe"/>
              <p:cNvSpPr/>
              <p:nvPr/>
            </p:nvSpPr>
            <p:spPr>
              <a:xfrm>
                <a:off x="4382800" y="3743611"/>
                <a:ext cx="3437066" cy="170354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r>
                  <a:rPr kumimoji="1" lang="en-US" altLang="zh-CN" sz="2000" dirty="0"/>
                  <a:t>Hierarchy</a:t>
                </a:r>
                <a:r>
                  <a:rPr kumimoji="1" lang="zh-CN" altLang="en-US" sz="2000" dirty="0"/>
                  <a:t> </a:t>
                </a:r>
                <a:r>
                  <a:rPr kumimoji="1" lang="en-US" altLang="zh-CN" sz="2000" dirty="0"/>
                  <a:t>aggregation</a:t>
                </a:r>
                <a:endParaRPr lang="en-US" altLang="zh-CN" sz="2000" b="1" dirty="0"/>
              </a:p>
            </p:txBody>
          </p:sp>
          <p:sp>
            <p:nvSpPr>
              <p:cNvPr id="24" name="îṩľíḑe"/>
              <p:cNvSpPr/>
              <p:nvPr/>
            </p:nvSpPr>
            <p:spPr>
              <a:xfrm>
                <a:off x="5741156" y="4091930"/>
                <a:ext cx="720355" cy="502116"/>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grpSp>
        <p:grpSp>
          <p:nvGrpSpPr>
            <p:cNvPr id="9" name="ïşḻiďe"/>
            <p:cNvGrpSpPr/>
            <p:nvPr/>
          </p:nvGrpSpPr>
          <p:grpSpPr>
            <a:xfrm>
              <a:off x="8081834" y="3743611"/>
              <a:ext cx="3437066" cy="1703549"/>
              <a:chOff x="8035797" y="3743611"/>
              <a:chExt cx="3437066" cy="1703549"/>
            </a:xfrm>
          </p:grpSpPr>
          <p:sp>
            <p:nvSpPr>
              <p:cNvPr id="21" name="ïṣḷiḑê"/>
              <p:cNvSpPr/>
              <p:nvPr/>
            </p:nvSpPr>
            <p:spPr>
              <a:xfrm>
                <a:off x="8035797" y="3743611"/>
                <a:ext cx="3437066" cy="17035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ctr"/>
                <a:r>
                  <a:rPr kumimoji="1" lang="en-US" altLang="zh-CN" sz="2000" dirty="0"/>
                  <a:t>Missing</a:t>
                </a:r>
                <a:r>
                  <a:rPr kumimoji="1" lang="zh-CN" altLang="en-US" sz="2000" dirty="0"/>
                  <a:t> </a:t>
                </a:r>
                <a:r>
                  <a:rPr kumimoji="1" lang="en-US" altLang="zh-CN" sz="2000" dirty="0"/>
                  <a:t>values</a:t>
                </a:r>
                <a:endParaRPr lang="en-US" altLang="zh-CN" sz="2000" b="1" dirty="0"/>
              </a:p>
            </p:txBody>
          </p:sp>
          <p:sp>
            <p:nvSpPr>
              <p:cNvPr id="22" name="íşľiḋé"/>
              <p:cNvSpPr/>
              <p:nvPr/>
            </p:nvSpPr>
            <p:spPr>
              <a:xfrm>
                <a:off x="9394153" y="4091930"/>
                <a:ext cx="720355" cy="502116"/>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grpSp>
        <p:grpSp>
          <p:nvGrpSpPr>
            <p:cNvPr id="10" name="ïS1iḋé"/>
            <p:cNvGrpSpPr/>
            <p:nvPr/>
          </p:nvGrpSpPr>
          <p:grpSpPr>
            <a:xfrm>
              <a:off x="937191" y="1719000"/>
              <a:ext cx="2908885" cy="1765494"/>
              <a:chOff x="937191" y="1854000"/>
              <a:chExt cx="2908885" cy="1765494"/>
            </a:xfrm>
          </p:grpSpPr>
          <p:sp>
            <p:nvSpPr>
              <p:cNvPr id="19" name="í$ľiďè"/>
              <p:cNvSpPr/>
              <p:nvPr/>
            </p:nvSpPr>
            <p:spPr bwMode="auto">
              <a:xfrm>
                <a:off x="937191" y="2323247"/>
                <a:ext cx="2908884" cy="129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95000"/>
                        <a:lumOff val="5000"/>
                      </a:schemeClr>
                    </a:solidFill>
                  </a:rPr>
                  <a:t>The</a:t>
                </a:r>
                <a:r>
                  <a:rPr lang="zh-CN" altLang="en-US" sz="1100" dirty="0">
                    <a:solidFill>
                      <a:schemeClr val="tx1">
                        <a:lumMod val="95000"/>
                        <a:lumOff val="5000"/>
                      </a:schemeClr>
                    </a:solidFill>
                  </a:rPr>
                  <a:t> </a:t>
                </a:r>
                <a:r>
                  <a:rPr lang="en-US" altLang="zh-CN" sz="1100" dirty="0">
                    <a:solidFill>
                      <a:schemeClr val="tx1">
                        <a:lumMod val="95000"/>
                        <a:lumOff val="5000"/>
                      </a:schemeClr>
                    </a:solidFill>
                  </a:rPr>
                  <a:t>data</a:t>
                </a:r>
                <a:r>
                  <a:rPr lang="zh-CN" altLang="en-US" sz="1100" dirty="0">
                    <a:solidFill>
                      <a:schemeClr val="tx1">
                        <a:lumMod val="95000"/>
                        <a:lumOff val="5000"/>
                      </a:schemeClr>
                    </a:solidFill>
                  </a:rPr>
                  <a:t> </a:t>
                </a:r>
                <a:r>
                  <a:rPr lang="en-US" altLang="zh-CN" sz="1100" dirty="0">
                    <a:solidFill>
                      <a:schemeClr val="tx1">
                        <a:lumMod val="95000"/>
                        <a:lumOff val="5000"/>
                      </a:schemeClr>
                    </a:solidFill>
                  </a:rPr>
                  <a:t>type</a:t>
                </a:r>
                <a:r>
                  <a:rPr lang="zh-CN" altLang="en-US" sz="1100" dirty="0">
                    <a:solidFill>
                      <a:schemeClr val="tx1">
                        <a:lumMod val="95000"/>
                        <a:lumOff val="5000"/>
                      </a:schemeClr>
                    </a:solidFill>
                  </a:rPr>
                  <a:t> </a:t>
                </a:r>
                <a:r>
                  <a:rPr lang="en-US" altLang="zh-CN" sz="1100" dirty="0">
                    <a:solidFill>
                      <a:schemeClr val="tx1">
                        <a:lumMod val="95000"/>
                        <a:lumOff val="5000"/>
                      </a:schemeClr>
                    </a:solidFill>
                  </a:rPr>
                  <a:t>of every numerical data, nearly half of memory resources are reduced.</a:t>
                </a:r>
                <a:endParaRPr lang="zh-CN" altLang="en-US" sz="1100" dirty="0">
                  <a:solidFill>
                    <a:schemeClr val="tx1">
                      <a:lumMod val="95000"/>
                      <a:lumOff val="5000"/>
                    </a:schemeClr>
                  </a:solidFill>
                </a:endParaRPr>
              </a:p>
            </p:txBody>
          </p:sp>
          <p:sp>
            <p:nvSpPr>
              <p:cNvPr id="20" name="íṧḻiďê"/>
              <p:cNvSpPr txBox="1"/>
              <p:nvPr/>
            </p:nvSpPr>
            <p:spPr bwMode="auto">
              <a:xfrm>
                <a:off x="937191" y="1854000"/>
                <a:ext cx="2908885" cy="4692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solidFill>
                      <a:schemeClr val="tx1">
                        <a:lumMod val="95000"/>
                        <a:lumOff val="5000"/>
                      </a:schemeClr>
                    </a:solidFill>
                  </a:rPr>
                  <a:t>Change</a:t>
                </a:r>
              </a:p>
            </p:txBody>
          </p:sp>
        </p:grpSp>
        <p:grpSp>
          <p:nvGrpSpPr>
            <p:cNvPr id="11" name="iṣḷîďé"/>
            <p:cNvGrpSpPr/>
            <p:nvPr/>
          </p:nvGrpSpPr>
          <p:grpSpPr>
            <a:xfrm>
              <a:off x="4641558" y="1719000"/>
              <a:ext cx="2908885" cy="1765494"/>
              <a:chOff x="937191" y="1854000"/>
              <a:chExt cx="2908885" cy="1765494"/>
            </a:xfrm>
          </p:grpSpPr>
          <p:sp>
            <p:nvSpPr>
              <p:cNvPr id="17" name="iṡḻîde"/>
              <p:cNvSpPr/>
              <p:nvPr/>
            </p:nvSpPr>
            <p:spPr bwMode="auto">
              <a:xfrm>
                <a:off x="937191" y="2323247"/>
                <a:ext cx="2908884" cy="129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95000"/>
                        <a:lumOff val="5000"/>
                      </a:schemeClr>
                    </a:solidFill>
                  </a:rPr>
                  <a:t>To make the submission files,</a:t>
                </a:r>
              </a:p>
              <a:p>
                <a:pPr algn="ctr">
                  <a:lnSpc>
                    <a:spcPct val="150000"/>
                  </a:lnSpc>
                  <a:spcBef>
                    <a:spcPct val="0"/>
                  </a:spcBef>
                </a:pPr>
                <a:r>
                  <a:rPr lang="en-US" altLang="zh-CN" sz="1100" dirty="0">
                    <a:solidFill>
                      <a:schemeClr val="tx1">
                        <a:lumMod val="95000"/>
                        <a:lumOff val="5000"/>
                      </a:schemeClr>
                    </a:solidFill>
                  </a:rPr>
                  <a:t>For each quantile,</a:t>
                </a:r>
              </a:p>
              <a:p>
                <a:pPr algn="ctr">
                  <a:lnSpc>
                    <a:spcPct val="150000"/>
                  </a:lnSpc>
                  <a:spcBef>
                    <a:spcPct val="0"/>
                  </a:spcBef>
                </a:pPr>
                <a:r>
                  <a:rPr lang="en-US" altLang="zh-CN" sz="1100" dirty="0">
                    <a:solidFill>
                      <a:schemeClr val="tx1">
                        <a:lumMod val="95000"/>
                        <a:lumOff val="5000"/>
                      </a:schemeClr>
                    </a:solidFill>
                  </a:rPr>
                  <a:t>It needs 42840 rows.</a:t>
                </a:r>
                <a:endParaRPr lang="zh-CN" altLang="en-US" sz="1100" dirty="0">
                  <a:solidFill>
                    <a:schemeClr val="tx1">
                      <a:lumMod val="95000"/>
                      <a:lumOff val="5000"/>
                    </a:schemeClr>
                  </a:solidFill>
                </a:endParaRPr>
              </a:p>
            </p:txBody>
          </p:sp>
          <p:sp>
            <p:nvSpPr>
              <p:cNvPr id="18" name="í$ļídè"/>
              <p:cNvSpPr txBox="1"/>
              <p:nvPr/>
            </p:nvSpPr>
            <p:spPr bwMode="auto">
              <a:xfrm>
                <a:off x="937191" y="1854000"/>
                <a:ext cx="2908885" cy="46924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err="1">
                    <a:solidFill>
                      <a:schemeClr val="tx1">
                        <a:lumMod val="95000"/>
                        <a:lumOff val="5000"/>
                      </a:schemeClr>
                    </a:solidFill>
                  </a:rPr>
                  <a:t>Groupby</a:t>
                </a:r>
                <a:endParaRPr lang="en-US" altLang="zh-CN" sz="2000" b="1" dirty="0">
                  <a:solidFill>
                    <a:schemeClr val="tx1">
                      <a:lumMod val="95000"/>
                      <a:lumOff val="5000"/>
                    </a:schemeClr>
                  </a:solidFill>
                </a:endParaRPr>
              </a:p>
            </p:txBody>
          </p:sp>
        </p:grpSp>
        <p:grpSp>
          <p:nvGrpSpPr>
            <p:cNvPr id="12" name="ïṡḻíďé"/>
            <p:cNvGrpSpPr/>
            <p:nvPr/>
          </p:nvGrpSpPr>
          <p:grpSpPr>
            <a:xfrm>
              <a:off x="8345925" y="1719000"/>
              <a:ext cx="2908885" cy="1765494"/>
              <a:chOff x="937191" y="1854000"/>
              <a:chExt cx="2908885" cy="1765494"/>
            </a:xfrm>
          </p:grpSpPr>
          <p:sp>
            <p:nvSpPr>
              <p:cNvPr id="15" name="ïṡ1îdè"/>
              <p:cNvSpPr/>
              <p:nvPr/>
            </p:nvSpPr>
            <p:spPr bwMode="auto">
              <a:xfrm>
                <a:off x="937191" y="2323247"/>
                <a:ext cx="2908884" cy="129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95000"/>
                        <a:lumOff val="5000"/>
                      </a:schemeClr>
                    </a:solidFill>
                  </a:rPr>
                  <a:t>Values just before or after </a:t>
                </a:r>
              </a:p>
              <a:p>
                <a:pPr algn="ctr">
                  <a:lnSpc>
                    <a:spcPct val="150000"/>
                  </a:lnSpc>
                  <a:spcBef>
                    <a:spcPct val="0"/>
                  </a:spcBef>
                </a:pPr>
                <a:r>
                  <a:rPr lang="en-US" altLang="zh-CN" sz="1100" dirty="0">
                    <a:solidFill>
                      <a:schemeClr val="tx1">
                        <a:lumMod val="95000"/>
                        <a:lumOff val="5000"/>
                      </a:schemeClr>
                    </a:solidFill>
                  </a:rPr>
                  <a:t>these 0 values </a:t>
                </a:r>
              </a:p>
              <a:p>
                <a:pPr algn="ctr">
                  <a:lnSpc>
                    <a:spcPct val="150000"/>
                  </a:lnSpc>
                  <a:spcBef>
                    <a:spcPct val="0"/>
                  </a:spcBef>
                </a:pPr>
                <a:r>
                  <a:rPr lang="en-US" altLang="zh-CN" sz="1100" dirty="0">
                    <a:solidFill>
                      <a:schemeClr val="tx1">
                        <a:lumMod val="95000"/>
                        <a:lumOff val="5000"/>
                      </a:schemeClr>
                    </a:solidFill>
                  </a:rPr>
                  <a:t>and </a:t>
                </a:r>
              </a:p>
              <a:p>
                <a:pPr algn="ctr">
                  <a:lnSpc>
                    <a:spcPct val="150000"/>
                  </a:lnSpc>
                  <a:spcBef>
                    <a:spcPct val="0"/>
                  </a:spcBef>
                </a:pPr>
                <a:r>
                  <a:rPr lang="en-US" altLang="zh-CN" sz="1100" dirty="0">
                    <a:solidFill>
                      <a:schemeClr val="tx1">
                        <a:lumMod val="95000"/>
                        <a:lumOff val="5000"/>
                      </a:schemeClr>
                    </a:solidFill>
                  </a:rPr>
                  <a:t>Fill in the  mean values</a:t>
                </a:r>
              </a:p>
              <a:p>
                <a:pPr algn="ctr">
                  <a:lnSpc>
                    <a:spcPct val="150000"/>
                  </a:lnSpc>
                  <a:spcBef>
                    <a:spcPct val="0"/>
                  </a:spcBef>
                </a:pPr>
                <a:r>
                  <a:rPr lang="en-US" altLang="zh-CN" sz="1100" dirty="0">
                    <a:solidFill>
                      <a:schemeClr val="tx1">
                        <a:lumMod val="95000"/>
                        <a:lumOff val="5000"/>
                      </a:schemeClr>
                    </a:solidFill>
                  </a:rPr>
                  <a:t>……</a:t>
                </a:r>
                <a:endParaRPr lang="zh-CN" altLang="en-US" sz="1100" dirty="0">
                  <a:solidFill>
                    <a:schemeClr val="tx1">
                      <a:lumMod val="95000"/>
                      <a:lumOff val="5000"/>
                    </a:schemeClr>
                  </a:solidFill>
                </a:endParaRPr>
              </a:p>
            </p:txBody>
          </p:sp>
          <p:sp>
            <p:nvSpPr>
              <p:cNvPr id="16" name="iśḻïḍé"/>
              <p:cNvSpPr txBox="1"/>
              <p:nvPr/>
            </p:nvSpPr>
            <p:spPr bwMode="auto">
              <a:xfrm>
                <a:off x="937191" y="1854000"/>
                <a:ext cx="2908885" cy="46924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solidFill>
                      <a:schemeClr val="tx1">
                        <a:lumMod val="95000"/>
                        <a:lumOff val="5000"/>
                      </a:schemeClr>
                    </a:solidFill>
                  </a:rPr>
                  <a:t>Average</a:t>
                </a:r>
              </a:p>
            </p:txBody>
          </p:sp>
        </p:grpSp>
        <p:cxnSp>
          <p:nvCxnSpPr>
            <p:cNvPr id="13" name="直接连接符 12"/>
            <p:cNvCxnSpPr/>
            <p:nvPr/>
          </p:nvCxnSpPr>
          <p:spPr>
            <a:xfrm>
              <a:off x="4243817" y="1125538"/>
              <a:ext cx="0" cy="5018087"/>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948184" y="1125538"/>
              <a:ext cx="0" cy="5018087"/>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Method and result of Accuracy</a:t>
            </a:r>
          </a:p>
        </p:txBody>
      </p:sp>
      <p:sp>
        <p:nvSpPr>
          <p:cNvPr id="6" name="文本占位符 5"/>
          <p:cNvSpPr>
            <a:spLocks noGrp="1"/>
          </p:cNvSpPr>
          <p:nvPr>
            <p:ph type="body" idx="1"/>
          </p:nvPr>
        </p:nvSpPr>
        <p:spPr/>
        <p:txBody>
          <a:bodyPr/>
          <a:lstStyle/>
          <a:p>
            <a:pPr lvl="0">
              <a:lnSpc>
                <a:spcPct val="100000"/>
              </a:lnSpc>
            </a:pPr>
            <a:r>
              <a:rPr lang="en-US" altLang="zh-CN" dirty="0"/>
              <a:t>About</a:t>
            </a:r>
          </a:p>
          <a:p>
            <a:pPr lvl="0">
              <a:lnSpc>
                <a:spcPct val="100000"/>
              </a:lnSpc>
            </a:pPr>
            <a:r>
              <a:rPr lang="en-US" altLang="zh-CN" dirty="0"/>
              <a:t>M5</a:t>
            </a:r>
            <a:r>
              <a:rPr lang="zh-CN" altLang="en-US" dirty="0"/>
              <a:t> </a:t>
            </a:r>
            <a:r>
              <a:rPr lang="en-US" altLang="zh-CN" dirty="0"/>
              <a:t>Forecasting</a:t>
            </a:r>
            <a:r>
              <a:rPr lang="zh-CN" altLang="en-US" dirty="0"/>
              <a:t>：</a:t>
            </a:r>
            <a:r>
              <a:rPr lang="en-US" altLang="zh-CN" dirty="0"/>
              <a:t>Accuracy &amp; Uncertainty</a:t>
            </a:r>
            <a:endParaRPr lang="zh-CN" altLang="en-US" dirty="0"/>
          </a:p>
        </p:txBody>
      </p:sp>
      <p:sp>
        <p:nvSpPr>
          <p:cNvPr id="9" name="文本框 8"/>
          <p:cNvSpPr txBox="1"/>
          <p:nvPr/>
        </p:nvSpPr>
        <p:spPr>
          <a:xfrm>
            <a:off x="3543251" y="272849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faeb3860-0e02-4cc6-9f56-79d398ebaa4b"/>
  <p:tag name="COMMONDATA" val="eyJoZGlkIjoiMzY4OTJhYzdmYjdmOGQ4N2RkYzJmMTVkY2Q1OGNjM2UifQ=="/>
</p:tagLst>
</file>

<file path=ppt/tags/tag10.xml><?xml version="1.0" encoding="utf-8"?>
<p:tagLst xmlns:a="http://schemas.openxmlformats.org/drawingml/2006/main" xmlns:r="http://schemas.openxmlformats.org/officeDocument/2006/relationships" xmlns:p="http://schemas.openxmlformats.org/presentationml/2006/main">
  <p:tag name="ISLIDE.DIAGRAM" val="2e96e51e-8745-4ea6-944e-cbefeb4d833d"/>
</p:tagLst>
</file>

<file path=ppt/tags/tag11.xml><?xml version="1.0" encoding="utf-8"?>
<p:tagLst xmlns:a="http://schemas.openxmlformats.org/drawingml/2006/main" xmlns:r="http://schemas.openxmlformats.org/officeDocument/2006/relationships" xmlns:p="http://schemas.openxmlformats.org/presentationml/2006/main">
  <p:tag name="ISLIDE.DIAGRAM" val="1e1e30c9-44e8-4808-b45e-c1de80d9257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4.xml><?xml version="1.0" encoding="utf-8"?>
<p:tagLst xmlns:a="http://schemas.openxmlformats.org/drawingml/2006/main" xmlns:r="http://schemas.openxmlformats.org/officeDocument/2006/relationships" xmlns:p="http://schemas.openxmlformats.org/presentationml/2006/main">
  <p:tag name="ISLIDE.DIAGRAM" val="82c00bc9-d39c-4c28-b77d-d3025646a9f0"/>
</p:tagLst>
</file>

<file path=ppt/tags/tag5.xml><?xml version="1.0" encoding="utf-8"?>
<p:tagLst xmlns:a="http://schemas.openxmlformats.org/drawingml/2006/main" xmlns:r="http://schemas.openxmlformats.org/officeDocument/2006/relationships" xmlns:p="http://schemas.openxmlformats.org/presentationml/2006/main">
  <p:tag name="ISLIDE.DIAGRAM" val="f66dfd7e-daf7-4158-a6ac-93997a64ed51"/>
</p:tagLst>
</file>

<file path=ppt/tags/tag6.xml><?xml version="1.0" encoding="utf-8"?>
<p:tagLst xmlns:a="http://schemas.openxmlformats.org/drawingml/2006/main" xmlns:r="http://schemas.openxmlformats.org/officeDocument/2006/relationships" xmlns:p="http://schemas.openxmlformats.org/presentationml/2006/main">
  <p:tag name="ISLIDE.DIAGRAM" val="2e96e51e-8745-4ea6-944e-cbefeb4d833d"/>
</p:tagLst>
</file>

<file path=ppt/tags/tag7.xml><?xml version="1.0" encoding="utf-8"?>
<p:tagLst xmlns:a="http://schemas.openxmlformats.org/drawingml/2006/main" xmlns:r="http://schemas.openxmlformats.org/officeDocument/2006/relationships" xmlns:p="http://schemas.openxmlformats.org/presentationml/2006/main">
  <p:tag name="ISLIDE.DIAGRAM" val="f66dfd7e-daf7-4158-a6ac-93997a64ed51"/>
</p:tagLst>
</file>

<file path=ppt/tags/tag8.xml><?xml version="1.0" encoding="utf-8"?>
<p:tagLst xmlns:a="http://schemas.openxmlformats.org/drawingml/2006/main" xmlns:r="http://schemas.openxmlformats.org/officeDocument/2006/relationships" xmlns:p="http://schemas.openxmlformats.org/presentationml/2006/main">
  <p:tag name="ISLIDE.DIAGRAM" val="4af1eef1-55ec-472b-aa87-ff141f5160db"/>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b3db3842-f071-43b8-9012-b7e77a74fb92}"/>
  <p:tag name="TABLE_ENDDRAG_ORIGIN_RECT" val="871*182"/>
  <p:tag name="TABLE_ENDDRAG_RECT" val="40*210*872*182"/>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3CBBE7"/>
      </a:accent1>
      <a:accent2>
        <a:srgbClr val="91D8F2"/>
      </a:accent2>
      <a:accent3>
        <a:srgbClr val="FF83A8"/>
      </a:accent3>
      <a:accent4>
        <a:srgbClr val="FFBFBE"/>
      </a:accent4>
      <a:accent5>
        <a:srgbClr val="707070"/>
      </a:accent5>
      <a:accent6>
        <a:srgbClr val="54545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3CBBE7"/>
    </a:accent1>
    <a:accent2>
      <a:srgbClr val="91D8F2"/>
    </a:accent2>
    <a:accent3>
      <a:srgbClr val="FF83A8"/>
    </a:accent3>
    <a:accent4>
      <a:srgbClr val="FFBFBE"/>
    </a:accent4>
    <a:accent5>
      <a:srgbClr val="707070"/>
    </a:accent5>
    <a:accent6>
      <a:srgbClr val="545454"/>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3CBBE7"/>
    </a:accent1>
    <a:accent2>
      <a:srgbClr val="91D8F2"/>
    </a:accent2>
    <a:accent3>
      <a:srgbClr val="FF83A8"/>
    </a:accent3>
    <a:accent4>
      <a:srgbClr val="FFBFBE"/>
    </a:accent4>
    <a:accent5>
      <a:srgbClr val="707070"/>
    </a:accent5>
    <a:accent6>
      <a:srgbClr val="545454"/>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3CBBE7"/>
    </a:accent1>
    <a:accent2>
      <a:srgbClr val="91D8F2"/>
    </a:accent2>
    <a:accent3>
      <a:srgbClr val="FF83A8"/>
    </a:accent3>
    <a:accent4>
      <a:srgbClr val="FFBFBE"/>
    </a:accent4>
    <a:accent5>
      <a:srgbClr val="707070"/>
    </a:accent5>
    <a:accent6>
      <a:srgbClr val="545454"/>
    </a:accent6>
    <a:hlink>
      <a:srgbClr val="4276AA"/>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4"/>
    </a:dk2>
    <a:lt2>
      <a:srgbClr val="F0F0F0"/>
    </a:lt2>
    <a:accent1>
      <a:srgbClr val="3CBBE7"/>
    </a:accent1>
    <a:accent2>
      <a:srgbClr val="91D8F2"/>
    </a:accent2>
    <a:accent3>
      <a:srgbClr val="FF83A8"/>
    </a:accent3>
    <a:accent4>
      <a:srgbClr val="FFBFBE"/>
    </a:accent4>
    <a:accent5>
      <a:srgbClr val="707070"/>
    </a:accent5>
    <a:accent6>
      <a:srgbClr val="545454"/>
    </a:accent6>
    <a:hlink>
      <a:srgbClr val="4276AA"/>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4"/>
    </a:dk2>
    <a:lt2>
      <a:srgbClr val="F0F0F0"/>
    </a:lt2>
    <a:accent1>
      <a:srgbClr val="3CBBE7"/>
    </a:accent1>
    <a:accent2>
      <a:srgbClr val="91D8F2"/>
    </a:accent2>
    <a:accent3>
      <a:srgbClr val="FF83A8"/>
    </a:accent3>
    <a:accent4>
      <a:srgbClr val="FFBFBE"/>
    </a:accent4>
    <a:accent5>
      <a:srgbClr val="707070"/>
    </a:accent5>
    <a:accent6>
      <a:srgbClr val="545454"/>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556</TotalTime>
  <Words>1915</Words>
  <Application>Microsoft Office PowerPoint</Application>
  <PresentationFormat>宽屏</PresentationFormat>
  <Paragraphs>218</Paragraphs>
  <Slides>22</Slides>
  <Notes>12</Notes>
  <HiddenSlides>0</HiddenSlides>
  <MMClips>0</MMClips>
  <ScaleCrop>false</ScaleCrop>
  <HeadingPairs>
    <vt:vector size="8" baseType="variant">
      <vt:variant>
        <vt:lpstr>已用的字体</vt:lpstr>
      </vt:variant>
      <vt:variant>
        <vt:i4>5</vt:i4>
      </vt:variant>
      <vt:variant>
        <vt:lpstr>主题</vt:lpstr>
      </vt:variant>
      <vt:variant>
        <vt:i4>2</vt:i4>
      </vt:variant>
      <vt:variant>
        <vt:lpstr>嵌入 OLE 服务器</vt:lpstr>
      </vt:variant>
      <vt:variant>
        <vt:i4>1</vt:i4>
      </vt:variant>
      <vt:variant>
        <vt:lpstr>幻灯片标题</vt:lpstr>
      </vt:variant>
      <vt:variant>
        <vt:i4>22</vt:i4>
      </vt:variant>
    </vt:vector>
  </HeadingPairs>
  <TitlesOfParts>
    <vt:vector size="30" baseType="lpstr">
      <vt:lpstr>微软雅黑</vt:lpstr>
      <vt:lpstr>Arial</vt:lpstr>
      <vt:lpstr>Calibri</vt:lpstr>
      <vt:lpstr>Impact</vt:lpstr>
      <vt:lpstr>Segoe UI Light</vt:lpstr>
      <vt:lpstr>主题5</vt:lpstr>
      <vt:lpstr>OfficePLUS</vt:lpstr>
      <vt:lpstr>think-cell Slide</vt:lpstr>
      <vt:lpstr>MSBD5013 Final Project Presentation</vt:lpstr>
      <vt:lpstr>Introduction</vt:lpstr>
      <vt:lpstr>Background</vt:lpstr>
      <vt:lpstr>Problem Definition</vt:lpstr>
      <vt:lpstr>Dataset Description</vt:lpstr>
      <vt:lpstr>Dataset Visualization: Hierarchy </vt:lpstr>
      <vt:lpstr>Dataset Visualization: Periodic Features</vt:lpstr>
      <vt:lpstr>Data Preprocessing</vt:lpstr>
      <vt:lpstr>Method and result of Accuracy</vt:lpstr>
      <vt:lpstr> LightGBM</vt:lpstr>
      <vt:lpstr>Model and Result</vt:lpstr>
      <vt:lpstr>Methods of Uncertainty</vt:lpstr>
      <vt:lpstr>Quantile Regression</vt:lpstr>
      <vt:lpstr>NNs and LSTM</vt:lpstr>
      <vt:lpstr>NNs with Quantile Regression</vt:lpstr>
      <vt:lpstr>LSTM with Quantile Regression</vt:lpstr>
      <vt:lpstr>From point to uncertainty estimation</vt:lpstr>
      <vt:lpstr>Results of Uncertainty</vt:lpstr>
      <vt:lpstr>Result of M5 Forecasting - uncertainty</vt:lpstr>
      <vt:lpstr>Result Analysis</vt:lpstr>
      <vt:lpstr>Further improvements</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lu fei</cp:lastModifiedBy>
  <cp:revision>63</cp:revision>
  <cp:lastPrinted>2018-06-07T16:00:00Z</cp:lastPrinted>
  <dcterms:created xsi:type="dcterms:W3CDTF">2018-06-07T16:00:00Z</dcterms:created>
  <dcterms:modified xsi:type="dcterms:W3CDTF">2022-05-01T12:48:59Z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2018-11-16T07:35:27.1720801Z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B77AC723B9364A03BE368851ECD25A95</vt:lpwstr>
  </property>
  <property fmtid="{D5CDD505-2E9C-101B-9397-08002B2CF9AE}" pid="12" name="KSOProductBuildVer">
    <vt:lpwstr>2052-11.1.0.11636</vt:lpwstr>
  </property>
</Properties>
</file>